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7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3105A-372F-4B42-859D-D5E31254E221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data for VL slid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5" y="84427"/>
            <a:ext cx="8543925" cy="66021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3575" y="91342"/>
            <a:ext cx="5992817" cy="56588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Viral Load Suppression Project Updates</a:t>
            </a:r>
            <a:endParaRPr lang="en-US" sz="2400" dirty="0"/>
          </a:p>
        </p:txBody>
      </p:sp>
      <p:pic>
        <p:nvPicPr>
          <p:cNvPr id="11" name="Picture 10" descr="WFBH LOGO_color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933575" cy="7402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1905" y="4603382"/>
            <a:ext cx="83434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u="sng" dirty="0">
                <a:solidFill>
                  <a:prstClr val="black"/>
                </a:solidFill>
              </a:rPr>
              <a:t>Interventions/Updates Thus Far:</a:t>
            </a:r>
          </a:p>
          <a:p>
            <a:pPr marL="228600" indent="-22860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Monthly review of viral load suppression data at QI committee meetings</a:t>
            </a:r>
          </a:p>
          <a:p>
            <a:pPr marL="228600" indent="-22860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Review of total patient population data compared to population just on </a:t>
            </a:r>
            <a:r>
              <a:rPr lang="en-US" sz="1400" dirty="0" err="1">
                <a:solidFill>
                  <a:prstClr val="black"/>
                </a:solidFill>
              </a:rPr>
              <a:t>ARVs</a:t>
            </a:r>
            <a:endParaRPr lang="en-US" sz="1400" dirty="0">
              <a:solidFill>
                <a:prstClr val="black"/>
              </a:solidFill>
            </a:endParaRPr>
          </a:p>
          <a:p>
            <a:pPr marL="228600" indent="-22860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Reviewing subsets of special populations (youth, women) to identify specific trends</a:t>
            </a:r>
          </a:p>
          <a:p>
            <a:pPr marL="228600" indent="-22860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Findings include lower rates of suppression in youth and minority women</a:t>
            </a:r>
          </a:p>
          <a:p>
            <a:pPr marL="228600" indent="-22860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Newly implemented Pharmacist Clinic (July 2013), secured Clinical Pharmacy Practitioner licenses</a:t>
            </a:r>
          </a:p>
          <a:p>
            <a:pPr marL="228600" indent="-22860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Goal: Use new pharmacy clinic to deliver intensive </a:t>
            </a:r>
            <a:r>
              <a:rPr lang="en-US" sz="1400" dirty="0" err="1">
                <a:solidFill>
                  <a:prstClr val="black"/>
                </a:solidFill>
              </a:rPr>
              <a:t>Tx</a:t>
            </a:r>
            <a:r>
              <a:rPr lang="en-US" sz="1400" dirty="0">
                <a:solidFill>
                  <a:prstClr val="black"/>
                </a:solidFill>
              </a:rPr>
              <a:t> adherence counseling services to chronically unsuppressed patients and provide more intensive counseling for new ARV starts</a:t>
            </a:r>
          </a:p>
          <a:p>
            <a:pPr marL="228600" indent="-228600" defTabSz="45720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</a:rPr>
              <a:t>Also working on bridging retention efforts through NC LINK with viral load suppression project data reviews to identify most vulnerable out of care patients who are virally unsuppressed</a:t>
            </a:r>
          </a:p>
        </p:txBody>
      </p:sp>
    </p:spTree>
    <p:extLst>
      <p:ext uri="{BB962C8B-B14F-4D97-AF65-F5344CB8AC3E}">
        <p14:creationId xmlns:p14="http://schemas.microsoft.com/office/powerpoint/2010/main" val="23838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1 - &amp;quot;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2&quot;/&gt;&lt;property id=&quot;20307&quot; value=&quot;261&quot;/&gt;&lt;/object&gt;&lt;object type=&quot;3&quot; unique_id=&quot;10009&quot;&gt;&lt;property id=&quot;20148&quot; value=&quot;5&quot;/&gt;&lt;property id=&quot;20300&quot; value=&quot;Slide 3 - &amp;quot;EAST CAROLINA UNIVERSITY&amp;#x0D;&amp;#x0A;BRODY SCHOOL OF MEDICINE &amp;quot;&quot;/&gt;&lt;property id=&quot;20307&quot; value=&quot;262&quot;/&gt;&lt;/object&gt;&lt;object type=&quot;3&quot; unique_id=&quot;10010&quot;&gt;&lt;property id=&quot;20148&quot; value=&quot;5&quot;/&gt;&lt;property id=&quot;20300&quot; value=&quot;Slide 4&quot;/&gt;&lt;property id=&quot;20307&quot; value=&quot;263&quot;/&gt;&lt;/object&gt;&lt;object type=&quot;3&quot; unique_id=&quot;10011&quot;&gt;&lt;property id=&quot;20148&quot; value=&quot;5&quot;/&gt;&lt;property id=&quot;20300&quot; value=&quot;Slide 5 - &amp;quot;Carolina Family Health Centers&amp;#x0D;&amp;#x0A;In+care 04-Viral Load Suppression&amp;quot;&quot;/&gt;&lt;property id=&quot;20307&quot; value=&quot;264&quot;/&gt;&lt;/object&gt;&lt;object type=&quot;3&quot; unique_id=&quot;10012&quot;&gt;&lt;property id=&quot;20148&quot; value=&quot;5&quot;/&gt;&lt;property id=&quot;20300&quot; value=&quot;Slide 6&quot;/&gt;&lt;property id=&quot;20307&quot; value=&quot;265&quot;/&gt;&lt;/object&gt;&lt;object type=&quot;3&quot; unique_id=&quot;10013&quot;&gt;&lt;property id=&quot;20148&quot; value=&quot;5&quot;/&gt;&lt;property id=&quot;20300&quot; value=&quot;Slide 7&quot;/&gt;&lt;property id=&quot;20307&quot; value=&quot;266&quot;/&gt;&lt;/object&gt;&lt;object type=&quot;3&quot; unique_id=&quot;10014&quot;&gt;&lt;property id=&quot;20148&quot; value=&quot;5&quot;/&gt;&lt;property id=&quot;20300&quot; value=&quot;Slide 8 - &amp;quot;Viral Load Suppression Project Updates&amp;quot;&quot;/&gt;&lt;property id=&quot;20307&quot; value=&quot;267&quot;/&gt;&lt;/object&gt;&lt;object type=&quot;3&quot; unique_id=&quot;10015&quot;&gt;&lt;property id=&quot;20148&quot; value=&quot;5&quot;/&gt;&lt;property id=&quot;20300&quot; value=&quot;Slide 9&quot;/&gt;&lt;property id=&quot;20307&quot; value=&quot;268&quot;/&gt;&lt;/object&gt;&lt;object type=&quot;3&quot; unique_id=&quot;10016&quot;&gt;&lt;property id=&quot;20148&quot; value=&quot;5&quot;/&gt;&lt;property id=&quot;20300&quot; value=&quot;Slide 10 - &amp;quot;Region IV – CCHN, HCP, RH, RCID &amp;amp; THP&amp;#x0D;&amp;#x0A;Viral Load Suppression&amp;quot;&quot;/&gt;&lt;property id=&quot;20307&quot; value=&quot;269&quot;/&gt;&lt;/object&gt;&lt;object type=&quot;3&quot; unique_id=&quot;10017&quot;&gt;&lt;property id=&quot;20148&quot; value=&quot;5&quot;/&gt;&lt;property id=&quot;20300&quot; value=&quot;Slide 11&quot;/&gt;&lt;property id=&quot;20307&quot; value=&quot;270&quot;/&gt;&lt;/object&gt;&lt;object type=&quot;3&quot; unique_id=&quot;10018&quot;&gt;&lt;property id=&quot;20148&quot; value=&quot;5&quot;/&gt;&lt;property id=&quot;20300&quot; value=&quot;Slide 12 - &amp;quot;Dogwood Healthcare Network&amp;#x0D;&amp;#x0A;Region 5&amp;#x0D;&amp;#x0A;Viral Load Suppression&amp;quot;&quot;/&gt;&lt;property id=&quot;20307&quot; value=&quot;271&quot;/&gt;&lt;/object&gt;&lt;object type=&quot;3&quot; unique_id=&quot;10019&quot;&gt;&lt;property id=&quot;20148&quot; value=&quot;5&quot;/&gt;&lt;property id=&quot;20300&quot; value=&quot;Slide 13 - &amp;quot;RHCC: INC04, INC04A &amp;amp; INC04ART&amp;#x0D;&amp;#x0A;(HAB Measure-INC04, NCDHHS Measure-INC04A &amp;amp; RHCC Measure-INC04ART)&amp;quot;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125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Viral Load Suppression Project Updates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13</cp:revision>
  <dcterms:created xsi:type="dcterms:W3CDTF">2013-08-09T17:56:14Z</dcterms:created>
  <dcterms:modified xsi:type="dcterms:W3CDTF">2013-08-15T13:39:18Z</dcterms:modified>
</cp:coreProperties>
</file>