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30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Beginning HAART</c:v>
                </c:pt>
                <c:pt idx="1">
                  <c:v>Declined treatment</c:v>
                </c:pt>
                <c:pt idx="2">
                  <c:v>Lost to follow up</c:v>
                </c:pt>
                <c:pt idx="3">
                  <c:v>Mental Health</c:v>
                </c:pt>
                <c:pt idx="4">
                  <c:v>Non Compliant</c:v>
                </c:pt>
                <c:pt idx="5">
                  <c:v>Substance Abuse</c:v>
                </c:pt>
                <c:pt idx="6">
                  <c:v>Prison</c:v>
                </c:pt>
                <c:pt idx="7">
                  <c:v>Homeless</c:v>
                </c:pt>
                <c:pt idx="8">
                  <c:v>Treatment Failure</c:v>
                </c:pt>
                <c:pt idx="9">
                  <c:v>Social/Emotional Stress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10</c:v>
                </c:pt>
                <c:pt idx="1">
                  <c:v>4</c:v>
                </c:pt>
                <c:pt idx="2">
                  <c:v>5</c:v>
                </c:pt>
                <c:pt idx="3">
                  <c:v>10</c:v>
                </c:pt>
                <c:pt idx="4">
                  <c:v>9</c:v>
                </c:pt>
                <c:pt idx="5">
                  <c:v>2</c:v>
                </c:pt>
                <c:pt idx="6">
                  <c:v>4</c:v>
                </c:pt>
                <c:pt idx="7">
                  <c:v>1</c:v>
                </c:pt>
                <c:pt idx="8">
                  <c:v>2</c:v>
                </c:pt>
                <c:pt idx="9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622080"/>
        <c:axId val="142628736"/>
      </c:barChart>
      <c:catAx>
        <c:axId val="142622080"/>
        <c:scaling>
          <c:orientation val="minMax"/>
        </c:scaling>
        <c:delete val="0"/>
        <c:axPos val="b"/>
        <c:majorTickMark val="none"/>
        <c:minorTickMark val="none"/>
        <c:tickLblPos val="nextTo"/>
        <c:crossAx val="142628736"/>
        <c:crosses val="autoZero"/>
        <c:auto val="1"/>
        <c:lblAlgn val="ctr"/>
        <c:lblOffset val="100"/>
        <c:noMultiLvlLbl val="0"/>
      </c:catAx>
      <c:valAx>
        <c:axId val="14262873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Patients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42622080"/>
        <c:crosses val="autoZero"/>
        <c:crossBetween val="between"/>
      </c:valAx>
    </c:plotArea>
    <c:plotVisOnly val="1"/>
    <c:dispBlanksAs val="gap"/>
    <c:showDLblsOverMax val="0"/>
  </c:chart>
  <c:spPr>
    <a:ln w="9525">
      <a:solidFill>
        <a:schemeClr val="tx1"/>
      </a:solidFill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Number of patients with no visit in 6 months (FBI List)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'[Chart in Microsoft PowerPoint]Sheet1'!$A$6:$A$16</c:f>
              <c:strCache>
                <c:ptCount val="11"/>
                <c:pt idx="0">
                  <c:v>December</c:v>
                </c:pt>
                <c:pt idx="1">
                  <c:v>January</c:v>
                </c:pt>
                <c:pt idx="2">
                  <c:v>February</c:v>
                </c:pt>
                <c:pt idx="3">
                  <c:v>March</c:v>
                </c:pt>
                <c:pt idx="4">
                  <c:v>April</c:v>
                </c:pt>
                <c:pt idx="5">
                  <c:v>May</c:v>
                </c:pt>
                <c:pt idx="6">
                  <c:v>June</c:v>
                </c:pt>
                <c:pt idx="7">
                  <c:v>July</c:v>
                </c:pt>
                <c:pt idx="8">
                  <c:v>August</c:v>
                </c:pt>
                <c:pt idx="9">
                  <c:v>September </c:v>
                </c:pt>
                <c:pt idx="10">
                  <c:v>October</c:v>
                </c:pt>
              </c:strCache>
            </c:strRef>
          </c:cat>
          <c:val>
            <c:numRef>
              <c:f>'[Chart in Microsoft PowerPoint]Sheet1'!$B$6:$B$16</c:f>
              <c:numCache>
                <c:formatCode>General</c:formatCode>
                <c:ptCount val="11"/>
                <c:pt idx="0">
                  <c:v>7</c:v>
                </c:pt>
                <c:pt idx="1">
                  <c:v>8</c:v>
                </c:pt>
                <c:pt idx="2">
                  <c:v>12</c:v>
                </c:pt>
                <c:pt idx="3">
                  <c:v>9</c:v>
                </c:pt>
                <c:pt idx="4">
                  <c:v>8</c:v>
                </c:pt>
                <c:pt idx="5">
                  <c:v>5</c:v>
                </c:pt>
                <c:pt idx="6">
                  <c:v>9</c:v>
                </c:pt>
                <c:pt idx="7">
                  <c:v>9</c:v>
                </c:pt>
                <c:pt idx="8">
                  <c:v>11</c:v>
                </c:pt>
                <c:pt idx="9">
                  <c:v>12</c:v>
                </c:pt>
                <c:pt idx="10">
                  <c:v>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505856"/>
        <c:axId val="142507392"/>
      </c:lineChart>
      <c:catAx>
        <c:axId val="142505856"/>
        <c:scaling>
          <c:orientation val="minMax"/>
        </c:scaling>
        <c:delete val="0"/>
        <c:axPos val="b"/>
        <c:majorTickMark val="none"/>
        <c:minorTickMark val="none"/>
        <c:tickLblPos val="nextTo"/>
        <c:crossAx val="142507392"/>
        <c:crosses val="autoZero"/>
        <c:auto val="1"/>
        <c:lblAlgn val="ctr"/>
        <c:lblOffset val="100"/>
        <c:noMultiLvlLbl val="0"/>
      </c:catAx>
      <c:valAx>
        <c:axId val="14250739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of</a:t>
                </a:r>
                <a:r>
                  <a:rPr lang="en-US" baseline="0" dirty="0" smtClean="0"/>
                  <a:t> </a:t>
                </a:r>
                <a:r>
                  <a:rPr lang="en-US" baseline="0" smtClean="0"/>
                  <a:t>patients (N=170 </a:t>
                </a:r>
                <a:r>
                  <a:rPr lang="en-US" baseline="0" dirty="0" err="1" smtClean="0"/>
                  <a:t>approx</a:t>
                </a:r>
                <a:r>
                  <a:rPr lang="en-US" baseline="0" dirty="0" smtClean="0"/>
                  <a:t>)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425058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0.27604</cdr:x>
      <cdr:y>0.05208</cdr:y>
    </cdr:from>
    <cdr:to>
      <cdr:x>0.80313</cdr:x>
      <cdr:y>0.14931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62063" y="142875"/>
          <a:ext cx="2409825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/>
            <a:t>Reasons for being </a:t>
          </a:r>
          <a:r>
            <a:rPr lang="en-US" sz="1100" b="1" baseline="0"/>
            <a:t> non-</a:t>
          </a:r>
          <a:r>
            <a:rPr lang="en-US" sz="1100" b="1"/>
            <a:t>suppressed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579F8-8AAE-4002-987A-822D435D013C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4F595-772B-428C-886D-55E96E4AD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4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0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3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8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67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0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7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62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4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78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09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1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45B9A-C6C8-45B3-88D7-C31EE326B51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E6B0-5309-45A3-B7F0-0F1A5656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46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30175"/>
            <a:ext cx="7467600" cy="1089025"/>
          </a:xfrm>
        </p:spPr>
        <p:txBody>
          <a:bodyPr/>
          <a:lstStyle/>
          <a:p>
            <a:r>
              <a:rPr lang="en-US" dirty="0" smtClean="0"/>
              <a:t>In+Care: Viral Load Suppression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7467" y="1066800"/>
            <a:ext cx="4457933" cy="2514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1800" b="1" dirty="0" smtClean="0">
                <a:solidFill>
                  <a:srgbClr val="0070C0"/>
                </a:solidFill>
              </a:rPr>
              <a:t>Interventions:</a:t>
            </a:r>
          </a:p>
          <a:p>
            <a:pPr algn="l"/>
            <a:r>
              <a:rPr lang="en-US" sz="1400" dirty="0" smtClean="0">
                <a:solidFill>
                  <a:srgbClr val="0070C0"/>
                </a:solidFill>
              </a:rPr>
              <a:t>1. Form a QI team to specifically address VLS</a:t>
            </a:r>
          </a:p>
          <a:p>
            <a:pPr algn="l"/>
            <a:r>
              <a:rPr lang="en-US" sz="1400" dirty="0" smtClean="0">
                <a:solidFill>
                  <a:srgbClr val="0070C0"/>
                </a:solidFill>
              </a:rPr>
              <a:t>2. Utilize CAREWare to identify non-suppressed patients</a:t>
            </a:r>
          </a:p>
          <a:p>
            <a:pPr algn="l"/>
            <a:r>
              <a:rPr lang="en-US" sz="1400" dirty="0" smtClean="0">
                <a:solidFill>
                  <a:srgbClr val="0070C0"/>
                </a:solidFill>
              </a:rPr>
              <a:t>3. Team creates a Fishbone diagram to identify </a:t>
            </a:r>
          </a:p>
          <a:p>
            <a:pPr algn="l"/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dirty="0" smtClean="0">
                <a:solidFill>
                  <a:srgbClr val="0070C0"/>
                </a:solidFill>
              </a:rPr>
              <a:t>    barriers to viral load suppression</a:t>
            </a:r>
          </a:p>
          <a:p>
            <a:pPr algn="l"/>
            <a:r>
              <a:rPr lang="en-US" sz="1400" dirty="0" smtClean="0">
                <a:solidFill>
                  <a:srgbClr val="0070C0"/>
                </a:solidFill>
              </a:rPr>
              <a:t>4. Team categorizes patients by barriers to identify which </a:t>
            </a:r>
          </a:p>
          <a:p>
            <a:pPr algn="l"/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dirty="0" smtClean="0">
                <a:solidFill>
                  <a:srgbClr val="0070C0"/>
                </a:solidFill>
              </a:rPr>
              <a:t>    barriers impact VLS the most</a:t>
            </a:r>
          </a:p>
          <a:p>
            <a:pPr algn="l"/>
            <a:r>
              <a:rPr lang="en-US" sz="1400" dirty="0" smtClean="0">
                <a:solidFill>
                  <a:srgbClr val="0070C0"/>
                </a:solidFill>
              </a:rPr>
              <a:t>5. Interventions are being tested with a PDSA for  5 of the     </a:t>
            </a:r>
          </a:p>
          <a:p>
            <a:pPr algn="l"/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dirty="0" smtClean="0">
                <a:solidFill>
                  <a:srgbClr val="0070C0"/>
                </a:solidFill>
              </a:rPr>
              <a:t>    largest barriers to VLS</a:t>
            </a:r>
          </a:p>
          <a:p>
            <a:pPr algn="l"/>
            <a:r>
              <a:rPr lang="en-US" sz="1400" dirty="0" smtClean="0">
                <a:solidFill>
                  <a:srgbClr val="0070C0"/>
                </a:solidFill>
              </a:rPr>
              <a:t>6. Consumers recruited and are actively involved with the PDSA      </a:t>
            </a:r>
          </a:p>
          <a:p>
            <a:pPr algn="l"/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dirty="0" smtClean="0">
                <a:solidFill>
                  <a:srgbClr val="0070C0"/>
                </a:solidFill>
              </a:rPr>
              <a:t>    interventions</a:t>
            </a:r>
            <a:endParaRPr lang="en-US" sz="14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1487645" cy="595553"/>
          </a:xfrm>
          <a:prstGeom prst="rect">
            <a:avLst/>
          </a:prstGeom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7631214"/>
              </p:ext>
            </p:extLst>
          </p:nvPr>
        </p:nvGraphicFramePr>
        <p:xfrm>
          <a:off x="4469674" y="3619500"/>
          <a:ext cx="45720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50074" y="990600"/>
            <a:ext cx="8991600" cy="0"/>
          </a:xfrm>
          <a:prstGeom prst="line">
            <a:avLst/>
          </a:prstGeom>
          <a:ln w="412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142999"/>
            <a:ext cx="4248150" cy="3915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" y="5181600"/>
            <a:ext cx="34290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Interventions being tested: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Faster data entry into CAREWare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Follow up on patients new to HAART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Mental Health Barrier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Insurance Barrier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Improved communication between patients and staff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21524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72" t="30267" r="26000" b="17009"/>
          <a:stretch/>
        </p:blipFill>
        <p:spPr bwMode="auto">
          <a:xfrm>
            <a:off x="533400" y="1064046"/>
            <a:ext cx="8229600" cy="5717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57400" y="238702"/>
            <a:ext cx="609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Barriers to Viral Load Suppression</a:t>
            </a:r>
            <a:endParaRPr lang="en-US" sz="3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42420"/>
            <a:ext cx="1487645" cy="595553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50074" y="914400"/>
            <a:ext cx="8991600" cy="0"/>
          </a:xfrm>
          <a:prstGeom prst="line">
            <a:avLst/>
          </a:prstGeom>
          <a:ln w="412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5301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50" y="1795762"/>
            <a:ext cx="5062095" cy="4664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3581400" cy="917575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In+Care</a:t>
            </a:r>
            <a:r>
              <a:rPr lang="en-US" sz="2400" b="1" dirty="0" smtClean="0"/>
              <a:t> #1</a:t>
            </a:r>
            <a:r>
              <a:rPr lang="en-US" sz="2400" dirty="0" smtClean="0"/>
              <a:t>: Gap Measure</a:t>
            </a:r>
            <a:endParaRPr lang="en-US" sz="2400" dirty="0"/>
          </a:p>
        </p:txBody>
      </p:sp>
      <p:pic>
        <p:nvPicPr>
          <p:cNvPr id="1026" name="Picture 2" descr="H:\Logos\SL Univ Health Network blac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926" y="228600"/>
            <a:ext cx="1145853" cy="458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74098" y="3573916"/>
            <a:ext cx="129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 primary care provider between September 2011-July 2012.</a:t>
            </a:r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26920" y="4567890"/>
            <a:ext cx="1143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1718779" y="4567890"/>
            <a:ext cx="149679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409950" y="3314698"/>
            <a:ext cx="144780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Other reasons for gap in care</a:t>
            </a:r>
            <a:r>
              <a:rPr lang="en-US" sz="1200" dirty="0" smtClean="0"/>
              <a:t>:</a:t>
            </a:r>
          </a:p>
          <a:p>
            <a:r>
              <a:rPr lang="en-US" sz="1200" dirty="0" smtClean="0"/>
              <a:t>--mental health</a:t>
            </a:r>
          </a:p>
          <a:p>
            <a:r>
              <a:rPr lang="en-US" sz="1200" dirty="0" smtClean="0"/>
              <a:t>--fear of bad news</a:t>
            </a:r>
          </a:p>
          <a:p>
            <a:r>
              <a:rPr lang="en-US" sz="1200" dirty="0" smtClean="0"/>
              <a:t>--feeling good/don’t need to see doctor</a:t>
            </a:r>
          </a:p>
          <a:p>
            <a:r>
              <a:rPr lang="en-US" sz="1200" dirty="0" smtClean="0"/>
              <a:t>--snow-birding</a:t>
            </a:r>
          </a:p>
          <a:p>
            <a:r>
              <a:rPr lang="en-US" sz="1200" dirty="0" smtClean="0"/>
              <a:t>--meds continuously refilled with no consequences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638800" y="507079"/>
            <a:ext cx="3124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 smtClean="0"/>
              <a:t>Interventions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Monthly case review of patients without a visit in 6 months (“FBI List”)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Assign team member tasks to contact and reel patients back into care.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As of September 2013, began sending closure letters at 6 months and warn of refill/treatment discontinuation.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Coming soon: Use of ARTAS (evidence-based intervention)</a:t>
            </a:r>
            <a:endParaRPr lang="en-US" sz="1600" dirty="0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1451059"/>
              </p:ext>
            </p:extLst>
          </p:nvPr>
        </p:nvGraphicFramePr>
        <p:xfrm>
          <a:off x="4992424" y="3954780"/>
          <a:ext cx="4243015" cy="2679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07759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249</Words>
  <Application>Microsoft Office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In+Care: Viral Load Suppression</vt:lpstr>
      <vt:lpstr>PowerPoint Presentation</vt:lpstr>
      <vt:lpstr>In+Care #1: Gap Measure</vt:lpstr>
    </vt:vector>
  </TitlesOfParts>
  <Company>St Luke's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In+Care: Viral Load Suppression</dc:title>
  <dc:creator>Shepherd, Chelsea</dc:creator>
  <cp:lastModifiedBy>Brown, Elizabeth</cp:lastModifiedBy>
  <cp:revision>13</cp:revision>
  <dcterms:created xsi:type="dcterms:W3CDTF">2013-10-22T11:59:23Z</dcterms:created>
  <dcterms:modified xsi:type="dcterms:W3CDTF">2013-11-18T19:53:10Z</dcterms:modified>
</cp:coreProperties>
</file>