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4"/>
  </p:notesMasterIdLst>
  <p:sldIdLst>
    <p:sldId id="261" r:id="rId3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INC04</c:v>
                </c:pt>
              </c:strCache>
            </c:strRef>
          </c:tx>
          <c:invertIfNegative val="0"/>
          <c:cat>
            <c:numRef>
              <c:f>Sheet1!$A$2:$A$12</c:f>
              <c:numCache>
                <c:formatCode>m/d/yyyy</c:formatCode>
                <c:ptCount val="11"/>
                <c:pt idx="0">
                  <c:v>40878</c:v>
                </c:pt>
                <c:pt idx="1">
                  <c:v>40940</c:v>
                </c:pt>
                <c:pt idx="2">
                  <c:v>41000</c:v>
                </c:pt>
                <c:pt idx="3">
                  <c:v>41061</c:v>
                </c:pt>
                <c:pt idx="4">
                  <c:v>41122</c:v>
                </c:pt>
                <c:pt idx="5">
                  <c:v>41183</c:v>
                </c:pt>
                <c:pt idx="6">
                  <c:v>41244</c:v>
                </c:pt>
                <c:pt idx="7">
                  <c:v>41306</c:v>
                </c:pt>
                <c:pt idx="8">
                  <c:v>41365</c:v>
                </c:pt>
                <c:pt idx="9">
                  <c:v>41426</c:v>
                </c:pt>
                <c:pt idx="10">
                  <c:v>41487</c:v>
                </c:pt>
              </c:numCache>
            </c:num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38.520000000000003</c:v>
                </c:pt>
                <c:pt idx="1">
                  <c:v>42.57</c:v>
                </c:pt>
                <c:pt idx="2">
                  <c:v>49.47</c:v>
                </c:pt>
                <c:pt idx="3">
                  <c:v>50.98</c:v>
                </c:pt>
                <c:pt idx="4">
                  <c:v>51.82</c:v>
                </c:pt>
                <c:pt idx="5">
                  <c:v>55.56</c:v>
                </c:pt>
                <c:pt idx="6">
                  <c:v>60.36</c:v>
                </c:pt>
                <c:pt idx="7">
                  <c:v>64.55</c:v>
                </c:pt>
                <c:pt idx="8">
                  <c:v>64.959999999999994</c:v>
                </c:pt>
                <c:pt idx="9">
                  <c:v>73.33</c:v>
                </c:pt>
                <c:pt idx="10">
                  <c:v>80.169999999999973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INC04A</c:v>
                </c:pt>
              </c:strCache>
            </c:strRef>
          </c:tx>
          <c:invertIfNegative val="0"/>
          <c:cat>
            <c:numRef>
              <c:f>Sheet1!$A$2:$A$12</c:f>
              <c:numCache>
                <c:formatCode>m/d/yyyy</c:formatCode>
                <c:ptCount val="11"/>
                <c:pt idx="0">
                  <c:v>40878</c:v>
                </c:pt>
                <c:pt idx="1">
                  <c:v>40940</c:v>
                </c:pt>
                <c:pt idx="2">
                  <c:v>41000</c:v>
                </c:pt>
                <c:pt idx="3">
                  <c:v>41061</c:v>
                </c:pt>
                <c:pt idx="4">
                  <c:v>41122</c:v>
                </c:pt>
                <c:pt idx="5">
                  <c:v>41183</c:v>
                </c:pt>
                <c:pt idx="6">
                  <c:v>41244</c:v>
                </c:pt>
                <c:pt idx="7">
                  <c:v>41306</c:v>
                </c:pt>
                <c:pt idx="8">
                  <c:v>41365</c:v>
                </c:pt>
                <c:pt idx="9">
                  <c:v>41426</c:v>
                </c:pt>
                <c:pt idx="10">
                  <c:v>41487</c:v>
                </c:pt>
              </c:numCache>
            </c:numRef>
          </c:cat>
          <c:val>
            <c:numRef>
              <c:f>Sheet1!$C$2:$C$12</c:f>
              <c:numCache>
                <c:formatCode>General</c:formatCode>
                <c:ptCount val="11"/>
                <c:pt idx="0">
                  <c:v>9.2100000000000009</c:v>
                </c:pt>
                <c:pt idx="1">
                  <c:v>9.43</c:v>
                </c:pt>
                <c:pt idx="2">
                  <c:v>6.87</c:v>
                </c:pt>
                <c:pt idx="3">
                  <c:v>9.2900000000000009</c:v>
                </c:pt>
                <c:pt idx="4">
                  <c:v>7.7</c:v>
                </c:pt>
                <c:pt idx="5">
                  <c:v>8.64</c:v>
                </c:pt>
                <c:pt idx="6">
                  <c:v>10.37</c:v>
                </c:pt>
                <c:pt idx="7">
                  <c:v>6.38</c:v>
                </c:pt>
                <c:pt idx="8">
                  <c:v>5.25</c:v>
                </c:pt>
                <c:pt idx="9">
                  <c:v>1.93</c:v>
                </c:pt>
                <c:pt idx="10">
                  <c:v>2.12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3640832"/>
        <c:axId val="33642368"/>
      </c:barChart>
      <c:dateAx>
        <c:axId val="33640832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crossAx val="33642368"/>
        <c:crosses val="autoZero"/>
        <c:auto val="1"/>
        <c:lblOffset val="100"/>
        <c:baseTimeUnit val="months"/>
      </c:dateAx>
      <c:valAx>
        <c:axId val="336423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364083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587232678390096"/>
          <c:y val="0.40971130229154401"/>
          <c:w val="0.18433786074257499"/>
          <c:h val="0.18057713927258601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49F312-9400-451B-ABB7-246BD27B8F5C}" type="datetimeFigureOut">
              <a:rPr lang="en-US" smtClean="0"/>
              <a:t>8/15/2013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D47EE1-6996-4D77-A662-EDC44DBA3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3198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248400"/>
            <a:ext cx="2362200" cy="30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058863" y="1057275"/>
            <a:ext cx="1841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200" dirty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ahoma" charset="0"/>
              <a:ea typeface="MS PGothic" pitchFamily="34" charset="-128"/>
              <a:cs typeface="Arial" pitchFamily="34" charset="0"/>
            </a:endParaRPr>
          </a:p>
        </p:txBody>
      </p:sp>
      <p:pic>
        <p:nvPicPr>
          <p:cNvPr id="7" name="Picture 7" descr="NQC_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3581400" cy="120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071563" y="2339975"/>
            <a:ext cx="73152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27175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5467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996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1300" y="533400"/>
            <a:ext cx="194310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533400"/>
            <a:ext cx="567690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1384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3436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07133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34021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8388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07649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69095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7159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165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0460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41886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254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9868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02807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6764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764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094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290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210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11516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58328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10826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>
            <p:custDataLst>
              <p:tags r:id="rId13"/>
            </p:custDataLst>
          </p:nvPr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334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676400"/>
            <a:ext cx="77724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98425" y="6248400"/>
            <a:ext cx="4667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fld id="{05E19A8C-E254-4DA2-A734-E895A30C36AA}" type="slidenum">
              <a:rPr lang="en-US" b="1">
                <a:solidFill>
                  <a:srgbClr val="FFFFFF"/>
                </a:solidFill>
                <a:ea typeface="MS PGothic" pitchFamily="34" charset="-128"/>
                <a:cs typeface="Arial" pitchFamily="34" charset="0"/>
              </a:rPr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b="1">
              <a:solidFill>
                <a:srgbClr val="FFFFFF"/>
              </a:solidFill>
              <a:ea typeface="MS PGothic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032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MS PGothic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  <a:ea typeface="MS PGothic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  <a:ea typeface="MS PGothic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  <a:ea typeface="MS PGothic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  <a:ea typeface="MS PGothic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latin typeface="+mn-lt"/>
          <a:ea typeface="MS PGothic" pitchFamily="34" charset="-128"/>
          <a:cs typeface="MS PGothic" pitchFamily="34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3328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943" y="222078"/>
            <a:ext cx="1573476" cy="111156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016579" y="432486"/>
            <a:ext cx="6534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US" b="1" dirty="0" err="1">
                <a:solidFill>
                  <a:prstClr val="black"/>
                </a:solidFill>
                <a:latin typeface="Arial Rounded MT Bold" pitchFamily="34" charset="0"/>
              </a:rPr>
              <a:t>In+care</a:t>
            </a:r>
            <a:r>
              <a:rPr lang="en-US" b="1" dirty="0">
                <a:solidFill>
                  <a:prstClr val="black"/>
                </a:solidFill>
                <a:latin typeface="Arial Rounded MT Bold" pitchFamily="34" charset="0"/>
              </a:rPr>
              <a:t> 04: Viral Load Suppression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016579" y="801818"/>
            <a:ext cx="6534297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457200"/>
            <a:r>
              <a:rPr lang="en-US" sz="1400" b="1" dirty="0">
                <a:solidFill>
                  <a:srgbClr val="4BACC6"/>
                </a:solidFill>
              </a:rPr>
              <a:t>Viral Load suppression = Percentage of HIV+ patients, regardless of age, with  viral load of less than 200 copies/ml at last viral load in the measurement year.</a:t>
            </a:r>
          </a:p>
        </p:txBody>
      </p:sp>
      <p:graphicFrame>
        <p:nvGraphicFramePr>
          <p:cNvPr id="11" name="Chart 10"/>
          <p:cNvGraphicFramePr/>
          <p:nvPr>
            <p:extLst>
              <p:ext uri="{D42A27DB-BD31-4B8C-83A1-F6EECF244321}">
                <p14:modId xmlns:p14="http://schemas.microsoft.com/office/powerpoint/2010/main" val="3558197886"/>
              </p:ext>
            </p:extLst>
          </p:nvPr>
        </p:nvGraphicFramePr>
        <p:xfrm>
          <a:off x="195943" y="1532924"/>
          <a:ext cx="5525235" cy="39040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95943" y="5548184"/>
            <a:ext cx="5525235" cy="1231106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 defTabSz="457200"/>
            <a:r>
              <a:rPr lang="en-US" sz="1400" b="1" i="1" u="sng" dirty="0">
                <a:solidFill>
                  <a:srgbClr val="FF0000"/>
                </a:solidFill>
              </a:rPr>
              <a:t>Factors Influencing Data</a:t>
            </a:r>
          </a:p>
          <a:p>
            <a:pPr defTabSz="457200"/>
            <a:r>
              <a:rPr lang="en-US" sz="1200" b="1" i="1" dirty="0">
                <a:solidFill>
                  <a:prstClr val="black"/>
                </a:solidFill>
              </a:rPr>
              <a:t>12/1/2011  		Data entry issues; transfer of provider &amp; large amount of 			             patients in measurement year</a:t>
            </a:r>
          </a:p>
          <a:p>
            <a:pPr defTabSz="457200"/>
            <a:r>
              <a:rPr lang="en-US" sz="1200" b="1" i="1" dirty="0">
                <a:solidFill>
                  <a:prstClr val="black"/>
                </a:solidFill>
              </a:rPr>
              <a:t>2/1/2012-10/1/2012	Part-time/Contract Provider; Short one CM position</a:t>
            </a:r>
          </a:p>
          <a:p>
            <a:pPr defTabSz="457200"/>
            <a:r>
              <a:rPr lang="en-US" sz="1200" b="1" i="1" dirty="0">
                <a:solidFill>
                  <a:prstClr val="black"/>
                </a:solidFill>
              </a:rPr>
              <a:t>12/1/2012   		New Full-time Provider; Fully Staffed</a:t>
            </a:r>
          </a:p>
          <a:p>
            <a:pPr defTabSz="457200"/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807677" y="1713810"/>
            <a:ext cx="3076832" cy="156966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 defTabSz="457200">
              <a:buFont typeface="Wingdings" pitchFamily="2" charset="2"/>
              <a:buChar char="v"/>
            </a:pPr>
            <a:r>
              <a:rPr lang="en-US" sz="1400" b="1" i="1" dirty="0">
                <a:solidFill>
                  <a:prstClr val="black"/>
                </a:solidFill>
              </a:rPr>
              <a:t>VL Suppression rose from </a:t>
            </a:r>
            <a:r>
              <a:rPr lang="en-US" sz="1400" b="1" i="1" dirty="0">
                <a:solidFill>
                  <a:srgbClr val="FF0000"/>
                </a:solidFill>
              </a:rPr>
              <a:t>38.52%</a:t>
            </a:r>
            <a:r>
              <a:rPr lang="en-US" sz="1400" b="1" i="1" dirty="0">
                <a:solidFill>
                  <a:prstClr val="black"/>
                </a:solidFill>
              </a:rPr>
              <a:t> in 2011 to </a:t>
            </a:r>
            <a:r>
              <a:rPr lang="en-US" sz="1400" b="1" i="1" dirty="0">
                <a:solidFill>
                  <a:srgbClr val="FF0000"/>
                </a:solidFill>
              </a:rPr>
              <a:t>80.17%</a:t>
            </a:r>
            <a:r>
              <a:rPr lang="en-US" sz="1400" b="1" i="1" dirty="0">
                <a:solidFill>
                  <a:prstClr val="black"/>
                </a:solidFill>
              </a:rPr>
              <a:t> in 8/2013</a:t>
            </a:r>
          </a:p>
          <a:p>
            <a:pPr marL="285750" indent="-285750" defTabSz="457200">
              <a:buFont typeface="Wingdings" pitchFamily="2" charset="2"/>
              <a:buChar char="v"/>
            </a:pPr>
            <a:r>
              <a:rPr lang="en-US" sz="1400" b="1" i="1" dirty="0">
                <a:solidFill>
                  <a:prstClr val="black"/>
                </a:solidFill>
              </a:rPr>
              <a:t>RHG’s goal was </a:t>
            </a:r>
            <a:r>
              <a:rPr lang="en-US" sz="1400" b="1" i="1" dirty="0">
                <a:solidFill>
                  <a:srgbClr val="FF0000"/>
                </a:solidFill>
              </a:rPr>
              <a:t>70%</a:t>
            </a:r>
            <a:r>
              <a:rPr lang="en-US" sz="1400" b="1" i="1" dirty="0">
                <a:solidFill>
                  <a:prstClr val="black"/>
                </a:solidFill>
              </a:rPr>
              <a:t> by 12/2012-reached goal by 6/2013</a:t>
            </a:r>
          </a:p>
          <a:p>
            <a:pPr marL="285750" indent="-285750" defTabSz="457200">
              <a:buFont typeface="Wingdings" pitchFamily="2" charset="2"/>
              <a:buChar char="v"/>
            </a:pPr>
            <a:r>
              <a:rPr lang="en-US" sz="1400" b="1" i="1" dirty="0">
                <a:solidFill>
                  <a:prstClr val="black"/>
                </a:solidFill>
              </a:rPr>
              <a:t>New goal set in 6/2013: </a:t>
            </a:r>
            <a:r>
              <a:rPr lang="en-US" sz="1400" b="1" i="1" dirty="0">
                <a:solidFill>
                  <a:srgbClr val="FF0000"/>
                </a:solidFill>
              </a:rPr>
              <a:t>80%</a:t>
            </a:r>
            <a:r>
              <a:rPr lang="en-US" sz="1400" b="1" i="1" dirty="0">
                <a:solidFill>
                  <a:prstClr val="black"/>
                </a:solidFill>
              </a:rPr>
              <a:t>-- reached this goal as of 8/2013! </a:t>
            </a:r>
            <a:endParaRPr lang="en-US" sz="1600" b="1" i="1" dirty="0">
              <a:solidFill>
                <a:prstClr val="black"/>
              </a:solidFill>
            </a:endParaRPr>
          </a:p>
          <a:p>
            <a:pPr marL="171450" indent="-171450" defTabSz="457200">
              <a:buFont typeface="Wingdings" pitchFamily="2" charset="2"/>
              <a:buChar char="v"/>
            </a:pP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807677" y="3409717"/>
            <a:ext cx="3076832" cy="52322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defTabSz="457200"/>
            <a:r>
              <a:rPr lang="en-US" sz="1400" dirty="0">
                <a:solidFill>
                  <a:prstClr val="black"/>
                </a:solidFill>
                <a:latin typeface="Arial Rounded MT Bold" pitchFamily="34" charset="0"/>
              </a:rPr>
              <a:t>Strategies Used to Improve VL Suppression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807677" y="3926187"/>
            <a:ext cx="3076832" cy="267765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 defTabSz="457200">
              <a:buFont typeface="Arial" pitchFamily="34" charset="0"/>
              <a:buChar char="•"/>
            </a:pPr>
            <a:r>
              <a:rPr lang="en-US" sz="1400" dirty="0">
                <a:solidFill>
                  <a:prstClr val="black"/>
                </a:solidFill>
              </a:rPr>
              <a:t>Data Review/Clean Up Monthly</a:t>
            </a:r>
          </a:p>
          <a:p>
            <a:pPr marL="285750" indent="-285750" defTabSz="457200">
              <a:buFont typeface="Arial" pitchFamily="34" charset="0"/>
              <a:buChar char="•"/>
            </a:pPr>
            <a:r>
              <a:rPr lang="en-US" sz="1400" dirty="0">
                <a:solidFill>
                  <a:prstClr val="black"/>
                </a:solidFill>
              </a:rPr>
              <a:t>FT Provider = Increased Access</a:t>
            </a:r>
          </a:p>
          <a:p>
            <a:pPr marL="285750" indent="-285750" defTabSz="457200">
              <a:buFont typeface="Arial" pitchFamily="34" charset="0"/>
              <a:buChar char="•"/>
            </a:pPr>
            <a:r>
              <a:rPr lang="en-US" sz="1400" dirty="0">
                <a:solidFill>
                  <a:prstClr val="black"/>
                </a:solidFill>
              </a:rPr>
              <a:t>FT Provider = Improved Monitoring</a:t>
            </a:r>
          </a:p>
          <a:p>
            <a:pPr marL="285750" indent="-285750" defTabSz="457200">
              <a:buFont typeface="Arial" pitchFamily="34" charset="0"/>
              <a:buChar char="•"/>
            </a:pPr>
            <a:r>
              <a:rPr lang="en-US" sz="1400" dirty="0">
                <a:solidFill>
                  <a:prstClr val="black"/>
                </a:solidFill>
              </a:rPr>
              <a:t>Patients Offered Treatment Earlier</a:t>
            </a:r>
          </a:p>
          <a:p>
            <a:pPr marL="285750" indent="-285750" defTabSz="457200">
              <a:buFont typeface="Arial" pitchFamily="34" charset="0"/>
              <a:buChar char="•"/>
            </a:pPr>
            <a:r>
              <a:rPr lang="en-US" sz="1400" dirty="0">
                <a:solidFill>
                  <a:prstClr val="black"/>
                </a:solidFill>
              </a:rPr>
              <a:t>Increased Patient Education </a:t>
            </a:r>
          </a:p>
          <a:p>
            <a:pPr marL="742950" lvl="1" indent="-285750" defTabSz="457200">
              <a:buFont typeface="Arial" pitchFamily="34" charset="0"/>
              <a:buChar char="•"/>
            </a:pPr>
            <a:r>
              <a:rPr lang="en-US" sz="1400" dirty="0">
                <a:solidFill>
                  <a:prstClr val="black"/>
                </a:solidFill>
              </a:rPr>
              <a:t>at Every Visit by Provider</a:t>
            </a:r>
          </a:p>
          <a:p>
            <a:pPr marL="742950" lvl="1" indent="-285750" defTabSz="457200">
              <a:buFont typeface="Arial" pitchFamily="34" charset="0"/>
              <a:buChar char="•"/>
            </a:pPr>
            <a:r>
              <a:rPr lang="en-US" sz="1400" dirty="0">
                <a:solidFill>
                  <a:prstClr val="black"/>
                </a:solidFill>
              </a:rPr>
              <a:t>Reinforced by Nurse &amp; CMs</a:t>
            </a:r>
          </a:p>
          <a:p>
            <a:pPr marL="742950" lvl="1" indent="-285750" defTabSz="457200">
              <a:buFont typeface="Arial" pitchFamily="34" charset="0"/>
              <a:buChar char="•"/>
            </a:pPr>
            <a:r>
              <a:rPr lang="en-US" sz="1400" dirty="0">
                <a:solidFill>
                  <a:prstClr val="black"/>
                </a:solidFill>
              </a:rPr>
              <a:t>Focus on CD4 &amp; VL </a:t>
            </a:r>
          </a:p>
          <a:p>
            <a:pPr marL="285750" indent="-285750" defTabSz="457200">
              <a:buFont typeface="Arial" pitchFamily="34" charset="0"/>
              <a:buChar char="•"/>
            </a:pPr>
            <a:r>
              <a:rPr lang="en-US" sz="1400" dirty="0">
                <a:solidFill>
                  <a:prstClr val="black"/>
                </a:solidFill>
              </a:rPr>
              <a:t>Patients given “My Labs” tracking card with CD4 &amp; VL documented</a:t>
            </a:r>
          </a:p>
          <a:p>
            <a:pPr marL="285750" indent="-285750" defTabSz="457200">
              <a:buFont typeface="Arial" pitchFamily="34" charset="0"/>
              <a:buChar char="•"/>
            </a:pPr>
            <a:r>
              <a:rPr lang="en-US" sz="1400" dirty="0">
                <a:solidFill>
                  <a:prstClr val="black"/>
                </a:solidFill>
              </a:rPr>
              <a:t>Treatment Adherence Nurse Visits</a:t>
            </a:r>
          </a:p>
          <a:p>
            <a:pPr marL="285750" indent="-285750" defTabSz="457200">
              <a:buFont typeface="Arial" pitchFamily="34" charset="0"/>
              <a:buChar char="•"/>
            </a:pPr>
            <a:r>
              <a:rPr lang="en-US" sz="1400" dirty="0">
                <a:solidFill>
                  <a:prstClr val="black"/>
                </a:solidFill>
              </a:rPr>
              <a:t>Quicker Access to ADAP/Meds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801498" y="1405804"/>
            <a:ext cx="3076834" cy="307777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defTabSz="457200"/>
            <a:r>
              <a:rPr lang="en-US" sz="1400" dirty="0">
                <a:solidFill>
                  <a:prstClr val="black"/>
                </a:solidFill>
                <a:latin typeface="Arial Rounded MT Bold" pitchFamily="34" charset="0"/>
              </a:rPr>
              <a:t>Highlights of Data</a:t>
            </a:r>
          </a:p>
        </p:txBody>
      </p:sp>
    </p:spTree>
    <p:extLst>
      <p:ext uri="{BB962C8B-B14F-4D97-AF65-F5344CB8AC3E}">
        <p14:creationId xmlns:p14="http://schemas.microsoft.com/office/powerpoint/2010/main" val="1110291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7&quot;&gt;&lt;property id=&quot;20148&quot; value=&quot;5&quot;/&gt;&lt;property id=&quot;20300&quot; value=&quot;Slide 1 - &amp;quot;&amp;#x0D;&amp;#x0A;&amp;quot;&quot;/&gt;&lt;property id=&quot;20307&quot; value=&quot;260&quot;/&gt;&lt;/object&gt;&lt;object type=&quot;3&quot; unique_id=&quot;10008&quot;&gt;&lt;property id=&quot;20148&quot; value=&quot;5&quot;/&gt;&lt;property id=&quot;20300&quot; value=&quot;Slide 2&quot;/&gt;&lt;property id=&quot;20307&quot; value=&quot;261&quot;/&gt;&lt;/object&gt;&lt;object type=&quot;3&quot; unique_id=&quot;10009&quot;&gt;&lt;property id=&quot;20148&quot; value=&quot;5&quot;/&gt;&lt;property id=&quot;20300&quot; value=&quot;Slide 3 - &amp;quot;EAST CAROLINA UNIVERSITY&amp;#x0D;&amp;#x0A;BRODY SCHOOL OF MEDICINE &amp;quot;&quot;/&gt;&lt;property id=&quot;20307&quot; value=&quot;262&quot;/&gt;&lt;/object&gt;&lt;object type=&quot;3&quot; unique_id=&quot;10010&quot;&gt;&lt;property id=&quot;20148&quot; value=&quot;5&quot;/&gt;&lt;property id=&quot;20300&quot; value=&quot;Slide 4&quot;/&gt;&lt;property id=&quot;20307&quot; value=&quot;263&quot;/&gt;&lt;/object&gt;&lt;object type=&quot;3&quot; unique_id=&quot;10011&quot;&gt;&lt;property id=&quot;20148&quot; value=&quot;5&quot;/&gt;&lt;property id=&quot;20300&quot; value=&quot;Slide 5 - &amp;quot;Carolina Family Health Centers&amp;#x0D;&amp;#x0A;In+care 04-Viral Load Suppression&amp;quot;&quot;/&gt;&lt;property id=&quot;20307&quot; value=&quot;264&quot;/&gt;&lt;/object&gt;&lt;object type=&quot;3&quot; unique_id=&quot;10012&quot;&gt;&lt;property id=&quot;20148&quot; value=&quot;5&quot;/&gt;&lt;property id=&quot;20300&quot; value=&quot;Slide 6&quot;/&gt;&lt;property id=&quot;20307&quot; value=&quot;265&quot;/&gt;&lt;/object&gt;&lt;object type=&quot;3&quot; unique_id=&quot;10013&quot;&gt;&lt;property id=&quot;20148&quot; value=&quot;5&quot;/&gt;&lt;property id=&quot;20300&quot; value=&quot;Slide 7&quot;/&gt;&lt;property id=&quot;20307&quot; value=&quot;266&quot;/&gt;&lt;/object&gt;&lt;object type=&quot;3&quot; unique_id=&quot;10014&quot;&gt;&lt;property id=&quot;20148&quot; value=&quot;5&quot;/&gt;&lt;property id=&quot;20300&quot; value=&quot;Slide 8 - &amp;quot;Viral Load Suppression Project Updates&amp;quot;&quot;/&gt;&lt;property id=&quot;20307&quot; value=&quot;267&quot;/&gt;&lt;/object&gt;&lt;object type=&quot;3&quot; unique_id=&quot;10015&quot;&gt;&lt;property id=&quot;20148&quot; value=&quot;5&quot;/&gt;&lt;property id=&quot;20300&quot; value=&quot;Slide 9&quot;/&gt;&lt;property id=&quot;20307&quot; value=&quot;268&quot;/&gt;&lt;/object&gt;&lt;object type=&quot;3&quot; unique_id=&quot;10016&quot;&gt;&lt;property id=&quot;20148&quot; value=&quot;5&quot;/&gt;&lt;property id=&quot;20300&quot; value=&quot;Slide 10 - &amp;quot;Region IV – CCHN, HCP, RH, RCID &amp;amp; THP&amp;#x0D;&amp;#x0A;Viral Load Suppression&amp;quot;&quot;/&gt;&lt;property id=&quot;20307&quot; value=&quot;269&quot;/&gt;&lt;/object&gt;&lt;object type=&quot;3&quot; unique_id=&quot;10017&quot;&gt;&lt;property id=&quot;20148&quot; value=&quot;5&quot;/&gt;&lt;property id=&quot;20300&quot; value=&quot;Slide 11&quot;/&gt;&lt;property id=&quot;20307&quot; value=&quot;270&quot;/&gt;&lt;/object&gt;&lt;object type=&quot;3&quot; unique_id=&quot;10018&quot;&gt;&lt;property id=&quot;20148&quot; value=&quot;5&quot;/&gt;&lt;property id=&quot;20300&quot; value=&quot;Slide 12 - &amp;quot;Dogwood Healthcare Network&amp;#x0D;&amp;#x0A;Region 5&amp;#x0D;&amp;#x0A;Viral Load Suppression&amp;quot;&quot;/&gt;&lt;property id=&quot;20307&quot; value=&quot;271&quot;/&gt;&lt;/object&gt;&lt;object type=&quot;3&quot; unique_id=&quot;10019&quot;&gt;&lt;property id=&quot;20148&quot; value=&quot;5&quot;/&gt;&lt;property id=&quot;20300&quot; value=&quot;Slide 13 - &amp;quot;RHCC: INC04, INC04A &amp;amp; INC04ART&amp;#x0D;&amp;#x0A;(HAB Measure-INC04, NCDHHS Measure-INC04A &amp;amp; RHCC Measure-INC04ART)&amp;quot;&quot;/&gt;&lt;property id=&quot;20307&quot; value=&quot;272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FEE6893F-2906-4639-9359-82DE3691923B}"/>
</p:tagLst>
</file>

<file path=ppt/theme/theme1.xml><?xml version="1.0" encoding="utf-8"?>
<a:theme xmlns:a="http://schemas.openxmlformats.org/drawingml/2006/main" name="NQC_PPT_Template">
  <a:themeElements>
    <a:clrScheme name="NQC_PPT_Template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DE1821"/>
      </a:hlink>
      <a:folHlink>
        <a:srgbClr val="E4AF7F"/>
      </a:folHlink>
    </a:clrScheme>
    <a:fontScheme name="NQC_PPT_Template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  <a:ea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  <a:ea typeface="ＭＳ Ｐゴシック" pitchFamily="34" charset="-128"/>
          </a:defRPr>
        </a:defPPr>
      </a:lstStyle>
    </a:lnDef>
  </a:objectDefaults>
  <a:extraClrSchemeLst>
    <a:extraClrScheme>
      <a:clrScheme name="NQC_PPT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QC_PPT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QC_PPT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QC_PPT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QC_PPT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QC_PPT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DE1821"/>
        </a:hlink>
        <a:folHlink>
          <a:srgbClr val="E4AF7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145</Words>
  <Application>Microsoft Office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NQC_PPT_Template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T Hager</dc:creator>
  <cp:lastModifiedBy>Ada Rosa</cp:lastModifiedBy>
  <cp:revision>7</cp:revision>
  <dcterms:created xsi:type="dcterms:W3CDTF">2013-08-09T17:56:14Z</dcterms:created>
  <dcterms:modified xsi:type="dcterms:W3CDTF">2013-08-15T13:35:51Z</dcterms:modified>
</cp:coreProperties>
</file>