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"/>
  </p:notesMasterIdLst>
  <p:sldIdLst>
    <p:sldId id="272" r:id="rId3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INC04</c:v>
                </c:pt>
              </c:strCache>
            </c:strRef>
          </c:tx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Sheet1!$A$3:$A$8</c:f>
              <c:numCache>
                <c:formatCode>m/d/yyyy</c:formatCode>
                <c:ptCount val="6"/>
                <c:pt idx="0">
                  <c:v>40890</c:v>
                </c:pt>
                <c:pt idx="1">
                  <c:v>41182</c:v>
                </c:pt>
                <c:pt idx="2">
                  <c:v>41233</c:v>
                </c:pt>
                <c:pt idx="3">
                  <c:v>41364</c:v>
                </c:pt>
                <c:pt idx="4">
                  <c:v>41426</c:v>
                </c:pt>
                <c:pt idx="5">
                  <c:v>41487</c:v>
                </c:pt>
              </c:numCache>
            </c:numRef>
          </c:cat>
          <c:val>
            <c:numRef>
              <c:f>Sheet1!$D$3:$D$8</c:f>
              <c:numCache>
                <c:formatCode>0.00%</c:formatCode>
                <c:ptCount val="6"/>
                <c:pt idx="0">
                  <c:v>0.71710526315789502</c:v>
                </c:pt>
                <c:pt idx="1">
                  <c:v>0.64705882352941202</c:v>
                </c:pt>
                <c:pt idx="2">
                  <c:v>0.640718562874251</c:v>
                </c:pt>
                <c:pt idx="3">
                  <c:v>0.71515151515151498</c:v>
                </c:pt>
                <c:pt idx="4">
                  <c:v>0.73053892215568905</c:v>
                </c:pt>
                <c:pt idx="5">
                  <c:v>0.71710526315789502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Sheet1!$G$2</c:f>
              <c:strCache>
                <c:ptCount val="1"/>
                <c:pt idx="0">
                  <c:v>INC04A</c:v>
                </c:pt>
              </c:strCache>
            </c:strRef>
          </c:tx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Sheet1!$A$3:$A$8</c:f>
              <c:numCache>
                <c:formatCode>m/d/yyyy</c:formatCode>
                <c:ptCount val="6"/>
                <c:pt idx="0">
                  <c:v>40890</c:v>
                </c:pt>
                <c:pt idx="1">
                  <c:v>41182</c:v>
                </c:pt>
                <c:pt idx="2">
                  <c:v>41233</c:v>
                </c:pt>
                <c:pt idx="3">
                  <c:v>41364</c:v>
                </c:pt>
                <c:pt idx="4">
                  <c:v>41426</c:v>
                </c:pt>
                <c:pt idx="5">
                  <c:v>41487</c:v>
                </c:pt>
              </c:numCache>
            </c:numRef>
          </c:cat>
          <c:val>
            <c:numRef>
              <c:f>Sheet1!$G$3:$G$8</c:f>
              <c:numCache>
                <c:formatCode>0.00%</c:formatCode>
                <c:ptCount val="6"/>
                <c:pt idx="0">
                  <c:v>0.786885245901639</c:v>
                </c:pt>
                <c:pt idx="1">
                  <c:v>0.69503546099290803</c:v>
                </c:pt>
                <c:pt idx="2">
                  <c:v>0.70370370370370405</c:v>
                </c:pt>
                <c:pt idx="3">
                  <c:v>0.76760563380281699</c:v>
                </c:pt>
                <c:pt idx="4">
                  <c:v>0.75974025974026005</c:v>
                </c:pt>
                <c:pt idx="5">
                  <c:v>0.75912408759124095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Sheet1!$J$2</c:f>
              <c:strCache>
                <c:ptCount val="1"/>
                <c:pt idx="0">
                  <c:v>INC04ART</c:v>
                </c:pt>
              </c:strCache>
            </c:strRef>
          </c:tx>
          <c:dLbls>
            <c:txPr>
              <a:bodyPr/>
              <a:lstStyle/>
              <a:p>
                <a:pPr>
                  <a:defRPr sz="900" baseline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Sheet1!$A$3:$A$8</c:f>
              <c:numCache>
                <c:formatCode>m/d/yyyy</c:formatCode>
                <c:ptCount val="6"/>
                <c:pt idx="0">
                  <c:v>40890</c:v>
                </c:pt>
                <c:pt idx="1">
                  <c:v>41182</c:v>
                </c:pt>
                <c:pt idx="2">
                  <c:v>41233</c:v>
                </c:pt>
                <c:pt idx="3">
                  <c:v>41364</c:v>
                </c:pt>
                <c:pt idx="4">
                  <c:v>41426</c:v>
                </c:pt>
                <c:pt idx="5">
                  <c:v>41487</c:v>
                </c:pt>
              </c:numCache>
            </c:numRef>
          </c:cat>
          <c:val>
            <c:numRef>
              <c:f>Sheet1!$J$3:$J$8</c:f>
              <c:numCache>
                <c:formatCode>0.00%</c:formatCode>
                <c:ptCount val="6"/>
                <c:pt idx="0">
                  <c:v>0.80357142857142905</c:v>
                </c:pt>
                <c:pt idx="1">
                  <c:v>0.72868217054263495</c:v>
                </c:pt>
                <c:pt idx="2">
                  <c:v>0.717741935483871</c:v>
                </c:pt>
                <c:pt idx="3">
                  <c:v>0.8</c:v>
                </c:pt>
                <c:pt idx="4">
                  <c:v>0.79365079365079405</c:v>
                </c:pt>
                <c:pt idx="5">
                  <c:v>0.79464285714285698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52608"/>
        <c:axId val="38462592"/>
      </c:lineChart>
      <c:dateAx>
        <c:axId val="3845260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38462592"/>
        <c:crosses val="autoZero"/>
        <c:auto val="1"/>
        <c:lblOffset val="100"/>
        <c:baseTimeUnit val="months"/>
      </c:dateAx>
      <c:valAx>
        <c:axId val="38462592"/>
        <c:scaling>
          <c:orientation val="minMax"/>
          <c:min val="0.6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8452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9F312-9400-451B-ABB7-246BD27B8F5C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47EE1-6996-4D77-A662-EDC44DBA3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1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23622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58863" y="10572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7" name="Picture 7" descr="NQC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35814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1563" y="2339975"/>
            <a:ext cx="7315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7175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4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9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334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38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5263-A3A0-644C-BA98-0B02834CE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98D2-F8C7-6A4E-BA5E-5A2059FF2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43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5263-A3A0-644C-BA98-0B02834CE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98D2-F8C7-6A4E-BA5E-5A2059FF2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13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5263-A3A0-644C-BA98-0B02834CE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98D2-F8C7-6A4E-BA5E-5A2059FF2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02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5263-A3A0-644C-BA98-0B02834CE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98D2-F8C7-6A4E-BA5E-5A2059FF2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38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5263-A3A0-644C-BA98-0B02834CE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98D2-F8C7-6A4E-BA5E-5A2059FF2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64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5263-A3A0-644C-BA98-0B02834CE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98D2-F8C7-6A4E-BA5E-5A2059FF2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09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5263-A3A0-644C-BA98-0B02834CE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98D2-F8C7-6A4E-BA5E-5A2059FF2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15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5263-A3A0-644C-BA98-0B02834CE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98D2-F8C7-6A4E-BA5E-5A2059FF2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46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5263-A3A0-644C-BA98-0B02834CE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98D2-F8C7-6A4E-BA5E-5A2059FF2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88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5263-A3A0-644C-BA98-0B02834CE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98D2-F8C7-6A4E-BA5E-5A2059FF2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5263-A3A0-644C-BA98-0B02834CE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98D2-F8C7-6A4E-BA5E-5A2059FF2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6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280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9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9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51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32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82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98425" y="6248400"/>
            <a:ext cx="466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5E19A8C-E254-4DA2-A734-E895A30C36AA}" type="slidenum">
              <a:rPr lang="en-US" b="1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FFFFFF"/>
              </a:solidFill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3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9065263-A3A0-644C-BA98-0B02834CE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AF898D2-F8C7-6A4E-BA5E-5A2059FF2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2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RHCC_Logo.jpg"/>
          <p:cNvPicPr>
            <a:picLocks noChangeAspect="1"/>
          </p:cNvPicPr>
          <p:nvPr/>
        </p:nvPicPr>
        <p:blipFill>
          <a:blip r:embed="rId2">
            <a:lum bright="80000" contrast="-8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8902" cy="6096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RHCC: INC04, INC04A &amp; INC04ART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1800" b="1" dirty="0" smtClean="0">
                <a:solidFill>
                  <a:srgbClr val="002060"/>
                </a:solidFill>
              </a:rPr>
              <a:t>(HAB Measure-INC04, NCDHHS Measure-INC04A &amp; RHCC Measure-INC04ART)</a:t>
            </a:r>
            <a:endParaRPr lang="en-US" sz="1800" b="1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733800" y="3767327"/>
            <a:ext cx="0" cy="2984603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3767327"/>
            <a:ext cx="3733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PROBLEMS IDENTIFIED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Poor documentation /lack of proper referral mechanism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Inadequate Staff Communication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Client non-compliance (taking medication vacation)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Improper use of medications (</a:t>
            </a:r>
            <a:r>
              <a:rPr lang="en-US" sz="1600" dirty="0" err="1">
                <a:solidFill>
                  <a:prstClr val="black"/>
                </a:solidFill>
              </a:rPr>
              <a:t>ie</a:t>
            </a:r>
            <a:r>
              <a:rPr lang="en-US" sz="1600" dirty="0">
                <a:solidFill>
                  <a:prstClr val="black"/>
                </a:solidFill>
              </a:rPr>
              <a:t>. Crushing meds, missing doses, etc.)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High Client turnover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Introduction of new interface between EMR and CAREWare (January 2013)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CAREWare Data Issues</a:t>
            </a:r>
          </a:p>
          <a:p>
            <a:pPr defTabSz="457200">
              <a:buFont typeface="Arial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3767327"/>
            <a:ext cx="5410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b="1" dirty="0">
                <a:solidFill>
                  <a:prstClr val="black"/>
                </a:solidFill>
              </a:rPr>
              <a:t>INTERVENTIONS </a:t>
            </a:r>
          </a:p>
          <a:p>
            <a:pPr defTabSz="4572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Increased the number of staff in program (Oct-Nov 2012)</a:t>
            </a:r>
          </a:p>
          <a:p>
            <a:pPr defTabSz="4572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FF"/>
                </a:solidFill>
              </a:rPr>
              <a:t>Increased Staff and Client interactions</a:t>
            </a:r>
          </a:p>
          <a:p>
            <a:pPr defTabSz="4572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Increased staff internal/in-house training</a:t>
            </a:r>
          </a:p>
          <a:p>
            <a:pPr defTabSz="4572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FF"/>
                </a:solidFill>
              </a:rPr>
              <a:t>Increased CAREWare training for all staff and required all to input their own data.  Data must be checked by Care Coordinator</a:t>
            </a:r>
          </a:p>
          <a:p>
            <a:pPr defTabSz="4572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Required staff members to communicate with one another</a:t>
            </a:r>
          </a:p>
          <a:p>
            <a:pPr defTabSz="4572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FF"/>
                </a:solidFill>
              </a:rPr>
              <a:t>Required labs before MD visit – initiated by provider</a:t>
            </a:r>
          </a:p>
          <a:p>
            <a:pPr defTabSz="4572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Required by provider  that provider be give  the list of clients that were delinquent in their HAB measures</a:t>
            </a:r>
          </a:p>
          <a:p>
            <a:pPr defTabSz="4572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FF"/>
                </a:solidFill>
              </a:rPr>
              <a:t>New Clinic was started at Scotland County Health Department (location, decreased transportation issues and increased client access)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51894" y="533400"/>
          <a:ext cx="8897008" cy="3233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46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1 - &amp;quot;&amp;#x0D;&amp;#x0A;&amp;quot;&quot;/&gt;&lt;property id=&quot;20307&quot; value=&quot;260&quot;/&gt;&lt;/object&gt;&lt;object type=&quot;3&quot; unique_id=&quot;10008&quot;&gt;&lt;property id=&quot;20148&quot; value=&quot;5&quot;/&gt;&lt;property id=&quot;20300&quot; value=&quot;Slide 2&quot;/&gt;&lt;property id=&quot;20307&quot; value=&quot;261&quot;/&gt;&lt;/object&gt;&lt;object type=&quot;3&quot; unique_id=&quot;10009&quot;&gt;&lt;property id=&quot;20148&quot; value=&quot;5&quot;/&gt;&lt;property id=&quot;20300&quot; value=&quot;Slide 3 - &amp;quot;EAST CAROLINA UNIVERSITY&amp;#x0D;&amp;#x0A;BRODY SCHOOL OF MEDICINE &amp;quot;&quot;/&gt;&lt;property id=&quot;20307&quot; value=&quot;262&quot;/&gt;&lt;/object&gt;&lt;object type=&quot;3&quot; unique_id=&quot;10010&quot;&gt;&lt;property id=&quot;20148&quot; value=&quot;5&quot;/&gt;&lt;property id=&quot;20300&quot; value=&quot;Slide 4&quot;/&gt;&lt;property id=&quot;20307&quot; value=&quot;263&quot;/&gt;&lt;/object&gt;&lt;object type=&quot;3&quot; unique_id=&quot;10011&quot;&gt;&lt;property id=&quot;20148&quot; value=&quot;5&quot;/&gt;&lt;property id=&quot;20300&quot; value=&quot;Slide 5 - &amp;quot;Carolina Family Health Centers&amp;#x0D;&amp;#x0A;In+care 04-Viral Load Suppression&amp;quot;&quot;/&gt;&lt;property id=&quot;20307&quot; value=&quot;264&quot;/&gt;&lt;/object&gt;&lt;object type=&quot;3&quot; unique_id=&quot;10012&quot;&gt;&lt;property id=&quot;20148&quot; value=&quot;5&quot;/&gt;&lt;property id=&quot;20300&quot; value=&quot;Slide 6&quot;/&gt;&lt;property id=&quot;20307&quot; value=&quot;265&quot;/&gt;&lt;/object&gt;&lt;object type=&quot;3&quot; unique_id=&quot;10013&quot;&gt;&lt;property id=&quot;20148&quot; value=&quot;5&quot;/&gt;&lt;property id=&quot;20300&quot; value=&quot;Slide 7&quot;/&gt;&lt;property id=&quot;20307&quot; value=&quot;266&quot;/&gt;&lt;/object&gt;&lt;object type=&quot;3&quot; unique_id=&quot;10014&quot;&gt;&lt;property id=&quot;20148&quot; value=&quot;5&quot;/&gt;&lt;property id=&quot;20300&quot; value=&quot;Slide 8 - &amp;quot;Viral Load Suppression Project Updates&amp;quot;&quot;/&gt;&lt;property id=&quot;20307&quot; value=&quot;267&quot;/&gt;&lt;/object&gt;&lt;object type=&quot;3&quot; unique_id=&quot;10015&quot;&gt;&lt;property id=&quot;20148&quot; value=&quot;5&quot;/&gt;&lt;property id=&quot;20300&quot; value=&quot;Slide 9&quot;/&gt;&lt;property id=&quot;20307&quot; value=&quot;268&quot;/&gt;&lt;/object&gt;&lt;object type=&quot;3&quot; unique_id=&quot;10016&quot;&gt;&lt;property id=&quot;20148&quot; value=&quot;5&quot;/&gt;&lt;property id=&quot;20300&quot; value=&quot;Slide 10 - &amp;quot;Region IV – CCHN, HCP, RH, RCID &amp;amp; THP&amp;#x0D;&amp;#x0A;Viral Load Suppression&amp;quot;&quot;/&gt;&lt;property id=&quot;20307&quot; value=&quot;269&quot;/&gt;&lt;/object&gt;&lt;object type=&quot;3&quot; unique_id=&quot;10017&quot;&gt;&lt;property id=&quot;20148&quot; value=&quot;5&quot;/&gt;&lt;property id=&quot;20300&quot; value=&quot;Slide 11&quot;/&gt;&lt;property id=&quot;20307&quot; value=&quot;270&quot;/&gt;&lt;/object&gt;&lt;object type=&quot;3&quot; unique_id=&quot;10018&quot;&gt;&lt;property id=&quot;20148&quot; value=&quot;5&quot;/&gt;&lt;property id=&quot;20300&quot; value=&quot;Slide 12 - &amp;quot;Dogwood Healthcare Network&amp;#x0D;&amp;#x0A;Region 5&amp;#x0D;&amp;#x0A;Viral Load Suppression&amp;quot;&quot;/&gt;&lt;property id=&quot;20307&quot; value=&quot;271&quot;/&gt;&lt;/object&gt;&lt;object type=&quot;3&quot; unique_id=&quot;10019&quot;&gt;&lt;property id=&quot;20148&quot; value=&quot;5&quot;/&gt;&lt;property id=&quot;20300&quot; value=&quot;Slide 13 - &amp;quot;RHCC: INC04, INC04A &amp;amp; INC04ART&amp;#x0D;&amp;#x0A;(HAB Measure-INC04, NCDHHS Measure-INC04A &amp;amp; RHCC Measure-INC04ART)&amp;quot;&quot;/&gt;&lt;property id=&quot;20307&quot; value=&quot;27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EE6893F-2906-4639-9359-82DE3691923B}"/>
</p:tagLst>
</file>

<file path=ppt/theme/theme1.xml><?xml version="1.0" encoding="utf-8"?>
<a:theme xmlns:a="http://schemas.openxmlformats.org/drawingml/2006/main" name="NQC_PPT_Template">
  <a:themeElements>
    <a:clrScheme name="NQC_PPT_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DE1821"/>
      </a:hlink>
      <a:folHlink>
        <a:srgbClr val="E4AF7F"/>
      </a:folHlink>
    </a:clrScheme>
    <a:fontScheme name="NQC_PPT_Templat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NQC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E1821"/>
        </a:hlink>
        <a:folHlink>
          <a:srgbClr val="E4A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158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NQC_PPT_Template</vt:lpstr>
      <vt:lpstr>Office Theme</vt:lpstr>
      <vt:lpstr>RHCC: INC04, INC04A &amp; INC04ART (HAB Measure-INC04, NCDHHS Measure-INC04A &amp; RHCC Measure-INC04ART)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 Hager</dc:creator>
  <cp:lastModifiedBy>Ada Rosa</cp:lastModifiedBy>
  <cp:revision>17</cp:revision>
  <dcterms:created xsi:type="dcterms:W3CDTF">2013-08-09T17:56:14Z</dcterms:created>
  <dcterms:modified xsi:type="dcterms:W3CDTF">2013-08-15T13:44:04Z</dcterms:modified>
</cp:coreProperties>
</file>