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48"/>
  </p:notesMasterIdLst>
  <p:sldIdLst>
    <p:sldId id="368" r:id="rId4"/>
    <p:sldId id="382" r:id="rId5"/>
    <p:sldId id="383" r:id="rId6"/>
    <p:sldId id="384" r:id="rId7"/>
    <p:sldId id="385" r:id="rId8"/>
    <p:sldId id="386" r:id="rId9"/>
    <p:sldId id="396" r:id="rId10"/>
    <p:sldId id="412" r:id="rId11"/>
    <p:sldId id="407" r:id="rId12"/>
    <p:sldId id="408" r:id="rId13"/>
    <p:sldId id="409" r:id="rId14"/>
    <p:sldId id="410" r:id="rId15"/>
    <p:sldId id="403" r:id="rId16"/>
    <p:sldId id="413" r:id="rId17"/>
    <p:sldId id="414" r:id="rId18"/>
    <p:sldId id="389" r:id="rId19"/>
    <p:sldId id="349" r:id="rId20"/>
    <p:sldId id="353" r:id="rId21"/>
    <p:sldId id="356" r:id="rId22"/>
    <p:sldId id="355" r:id="rId23"/>
    <p:sldId id="357" r:id="rId24"/>
    <p:sldId id="362" r:id="rId25"/>
    <p:sldId id="363" r:id="rId26"/>
    <p:sldId id="364" r:id="rId27"/>
    <p:sldId id="365" r:id="rId28"/>
    <p:sldId id="366" r:id="rId29"/>
    <p:sldId id="367" r:id="rId30"/>
    <p:sldId id="358" r:id="rId31"/>
    <p:sldId id="359" r:id="rId32"/>
    <p:sldId id="360" r:id="rId33"/>
    <p:sldId id="361" r:id="rId34"/>
    <p:sldId id="376" r:id="rId35"/>
    <p:sldId id="378" r:id="rId36"/>
    <p:sldId id="379" r:id="rId37"/>
    <p:sldId id="381" r:id="rId38"/>
    <p:sldId id="380" r:id="rId39"/>
    <p:sldId id="370" r:id="rId40"/>
    <p:sldId id="372" r:id="rId41"/>
    <p:sldId id="373" r:id="rId42"/>
    <p:sldId id="374" r:id="rId43"/>
    <p:sldId id="375" r:id="rId44"/>
    <p:sldId id="404" r:id="rId45"/>
    <p:sldId id="405" r:id="rId46"/>
    <p:sldId id="377"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18" autoAdjust="0"/>
  </p:normalViewPr>
  <p:slideViewPr>
    <p:cSldViewPr>
      <p:cViewPr varScale="1">
        <p:scale>
          <a:sx n="101" d="100"/>
          <a:sy n="101" d="100"/>
        </p:scale>
        <p:origin x="-264"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45835A7-9ACE-472E-8774-DAE717D32EDB}" type="datetimeFigureOut">
              <a:rPr lang="en-US"/>
              <a:pPr>
                <a:defRPr/>
              </a:pPr>
              <a:t>10/9/2013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4FB6950-1D2F-4CC6-B347-B1AE13FEB3E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DD3A736-10AB-4455-9038-47CF0F0AEA6C}" type="slidenum">
              <a:rPr lang="en-US"/>
              <a:pPr>
                <a:defRPr/>
              </a:pPr>
              <a:t>11</a:t>
            </a:fld>
            <a:endParaRPr lang="en-US"/>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A21FBD-5B60-4F4C-BBB1-9531B06D78D0}" type="slidenum">
              <a:rPr lang="en-US"/>
              <a:pPr>
                <a:defRPr/>
              </a:pPr>
              <a:t>12</a:t>
            </a:fld>
            <a:endParaRPr lang="en-US"/>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FA6F04-F59C-4B02-A8A1-53DFE06CB037}" type="slidenum">
              <a:rPr lang="en-US" smtClean="0">
                <a:latin typeface="Times New Roman" pitchFamily="18" charset="0"/>
              </a:rPr>
              <a:pPr fontAlgn="base">
                <a:spcBef>
                  <a:spcPct val="0"/>
                </a:spcBef>
                <a:spcAft>
                  <a:spcPct val="0"/>
                </a:spcAft>
              </a:pPr>
              <a:t>14</a:t>
            </a:fld>
            <a:endParaRPr lang="en-US" smtClean="0">
              <a:latin typeface="Times New Roman" pitchFamily="18" charset="0"/>
            </a:endParaRPr>
          </a:p>
        </p:txBody>
      </p:sp>
      <p:sp>
        <p:nvSpPr>
          <p:cNvPr id="65538" name="Rectangle 2"/>
          <p:cNvSpPr>
            <a:spLocks noGrp="1" noRo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http://www.nyc.gov/html/doh/html/data/hivtables.shtml</a:t>
            </a:r>
          </a:p>
          <a:p>
            <a:r>
              <a:rPr lang="en-US" smtClean="0"/>
              <a:t>[reports downloaded on 9/26/2013]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C463A7-9DA5-4B0F-B7E9-60ADC0FCE641}" type="slidenum">
              <a:rPr lang="en-US" smtClean="0">
                <a:latin typeface="Times New Roman" pitchFamily="18" charset="0"/>
              </a:rPr>
              <a:pPr fontAlgn="base">
                <a:spcBef>
                  <a:spcPct val="0"/>
                </a:spcBef>
                <a:spcAft>
                  <a:spcPct val="0"/>
                </a:spcAft>
              </a:pPr>
              <a:t>15</a:t>
            </a:fld>
            <a:endParaRPr lang="en-US" smtClean="0">
              <a:latin typeface="Times New Roman" pitchFamily="18" charset="0"/>
            </a:endParaRPr>
          </a:p>
        </p:txBody>
      </p:sp>
      <p:sp>
        <p:nvSpPr>
          <p:cNvPr id="67586" name="Rectangle 2"/>
          <p:cNvSpPr>
            <a:spLocks noGrp="1" noRot="1" noChangeArrowheads="1" noTextEdit="1"/>
          </p:cNvSpPr>
          <p:nvPr>
            <p:ph type="sldImg"/>
          </p:nvPr>
        </p:nvSpPr>
        <p:spPr bwMode="auto">
          <a:noFill/>
          <a:ln>
            <a:solidFill>
              <a:srgbClr val="000000"/>
            </a:solidFill>
            <a:miter lim="800000"/>
            <a:headEnd/>
            <a:tailEnd/>
          </a:ln>
        </p:spPr>
      </p:sp>
      <p:sp>
        <p:nvSpPr>
          <p:cNvPr id="6758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http://www.nyc.gov/html/doh/html/data/hivtables.shtml</a:t>
            </a:r>
          </a:p>
          <a:p>
            <a:r>
              <a:rPr lang="en-US" smtClean="0"/>
              <a:t>[reports downloaded on 9/26/2013]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630153-DC5F-4B81-8AF0-DCAA88DCAC4F}" type="slidenum">
              <a:rPr lang="en-US"/>
              <a:pPr>
                <a:defRPr/>
              </a:pPr>
              <a:t>16</a:t>
            </a:fld>
            <a:endParaRPr lang="en-US"/>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smtClean="0"/>
          </a:p>
        </p:txBody>
      </p:sp>
      <p:sp>
        <p:nvSpPr>
          <p:cNvPr id="71683" name="Slide Number Placeholder 3"/>
          <p:cNvSpPr txBox="1">
            <a:spLocks noGrp="1"/>
          </p:cNvSpPr>
          <p:nvPr/>
        </p:nvSpPr>
        <p:spPr bwMode="auto">
          <a:xfrm>
            <a:off x="3886200" y="8686800"/>
            <a:ext cx="2971800" cy="457200"/>
          </a:xfrm>
          <a:prstGeom prst="rect">
            <a:avLst/>
          </a:prstGeom>
          <a:noFill/>
          <a:ln w="12700" cap="sq">
            <a:noFill/>
            <a:miter lim="800000"/>
            <a:headEnd type="none" w="sm" len="sm"/>
            <a:tailEnd type="none" w="sm" len="sm"/>
          </a:ln>
        </p:spPr>
        <p:txBody>
          <a:bodyPr anchor="b"/>
          <a:lstStyle/>
          <a:p>
            <a:pPr algn="r" eaLnBrk="0" hangingPunct="0"/>
            <a:fld id="{8EBB975C-2423-4A68-BE87-50D6E3619DF4}" type="slidenum">
              <a:rPr lang="en-US" sz="1200">
                <a:latin typeface="Times New Roman" pitchFamily="18" charset="0"/>
              </a:rPr>
              <a:pPr algn="r" eaLnBrk="0" hangingPunct="0"/>
              <a:t>17</a:t>
            </a:fld>
            <a:endParaRPr lang="en-US" sz="12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smtClean="0"/>
          </a:p>
        </p:txBody>
      </p:sp>
      <p:sp>
        <p:nvSpPr>
          <p:cNvPr id="73731" name="Slide Number Placeholder 3"/>
          <p:cNvSpPr txBox="1">
            <a:spLocks noGrp="1"/>
          </p:cNvSpPr>
          <p:nvPr/>
        </p:nvSpPr>
        <p:spPr bwMode="auto">
          <a:xfrm>
            <a:off x="3886200" y="8686800"/>
            <a:ext cx="2971800" cy="457200"/>
          </a:xfrm>
          <a:prstGeom prst="rect">
            <a:avLst/>
          </a:prstGeom>
          <a:noFill/>
          <a:ln w="12700" cap="sq">
            <a:noFill/>
            <a:miter lim="800000"/>
            <a:headEnd type="none" w="sm" len="sm"/>
            <a:tailEnd type="none" w="sm" len="sm"/>
          </a:ln>
        </p:spPr>
        <p:txBody>
          <a:bodyPr anchor="b"/>
          <a:lstStyle/>
          <a:p>
            <a:pPr algn="r" eaLnBrk="0" hangingPunct="0"/>
            <a:fld id="{AA4FBD7B-6BAD-425B-95D8-FDECDA262B4B}" type="slidenum">
              <a:rPr lang="en-US" sz="1200">
                <a:latin typeface="Times New Roman" pitchFamily="18" charset="0"/>
              </a:rPr>
              <a:pPr algn="r" eaLnBrk="0" hangingPunct="0"/>
              <a:t>18</a:t>
            </a:fld>
            <a:endParaRPr lang="en-US" sz="120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noFill/>
          <a:ln>
            <a:solidFill>
              <a:srgbClr val="000000"/>
            </a:solidFill>
            <a:miter lim="800000"/>
            <a:headEnd/>
            <a:tailEnd/>
          </a:ln>
        </p:spPr>
      </p:sp>
      <p:sp>
        <p:nvSpPr>
          <p:cNvPr id="77826"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http://www.grandmotherproject.org/</a:t>
            </a:r>
          </a:p>
          <a:p>
            <a:endParaRPr lang="en-US" smtClean="0"/>
          </a:p>
          <a:p>
            <a:r>
              <a:rPr lang="en-US" smtClean="0"/>
              <a:t>“</a:t>
            </a:r>
            <a:r>
              <a:rPr lang="en-US" b="1" smtClean="0"/>
              <a:t>Grandmother Project builds on the knowledge and experience of grandmothers and elders</a:t>
            </a:r>
          </a:p>
          <a:p>
            <a:r>
              <a:rPr lang="en-US" smtClean="0"/>
              <a:t>Elders are respected In all non-Western societies for their experience and the support and guidance they provide to younger generations. Grandmothers play a special role teaching and caring for children and women. </a:t>
            </a:r>
            <a:r>
              <a:rPr lang="en-US" b="1" smtClean="0"/>
              <a:t>GMP views grandmothers as an ignored resource and explicitly involves them</a:t>
            </a:r>
            <a:r>
              <a:rPr lang="en-US" smtClean="0"/>
              <a:t> as key actors in all development programs.”</a:t>
            </a:r>
          </a:p>
          <a:p>
            <a:endParaRPr lang="en-US" smtClean="0"/>
          </a:p>
          <a:p>
            <a:r>
              <a:rPr lang="en-US" smtClean="0"/>
              <a:t>“The  Grandmother Project grew out of a series of successful experiences involving grandmothers as resource persons in community health programs in Laos, Sengal, Mali, Uzbekistan, Albania, and Mauritania.”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263E35-04A3-4146-901B-6DF9F4C12908}" type="slidenum">
              <a:rPr lang="en-US"/>
              <a:pPr>
                <a:defRPr/>
              </a:pPr>
              <a:t>3</a:t>
            </a:fld>
            <a:endParaRPr lang="en-US"/>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http://www.actupny.org/YELL/stopchurch99.html</a:t>
            </a:r>
          </a:p>
          <a:p>
            <a:r>
              <a:rPr lang="en-US" smtClean="0"/>
              <a:t>“In December of 1989, ACT UP made history with a massive protest at St.Patrick's Cathedral. Five thousand people protested the Roman Catholic Archdiocese's public stand against AIDS education and condom distribution, and its opposition to a women's right to abortion. On Sunday, December 12, 1999 at 9:45am, ACT UP went back at St. Patrick's for a press conference to commemorate the tenth anniversary of the demonstration and hand out condoms and safer sex literature to passer-bys. We returned to St. Patrick's because so little has changed in ten years. The issues are still the same.”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headEnd/>
            <a:tailEnd/>
          </a:ln>
        </p:spPr>
      </p:sp>
      <p:sp>
        <p:nvSpPr>
          <p:cNvPr id="839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noFill/>
          <a:ln>
            <a:solidFill>
              <a:srgbClr val="000000"/>
            </a:solidFill>
            <a:miter lim="800000"/>
            <a:headEnd/>
            <a:tailEnd/>
          </a:ln>
        </p:spPr>
      </p:sp>
      <p:sp>
        <p:nvSpPr>
          <p:cNvPr id="860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bwMode="auto">
          <a:noFill/>
          <a:ln>
            <a:solidFill>
              <a:srgbClr val="000000"/>
            </a:solidFill>
            <a:miter lim="800000"/>
            <a:headEnd/>
            <a:tailEnd/>
          </a:ln>
        </p:spPr>
      </p:sp>
      <p:sp>
        <p:nvSpPr>
          <p:cNvPr id="880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bwMode="auto">
          <a:noFill/>
          <a:ln>
            <a:solidFill>
              <a:srgbClr val="000000"/>
            </a:solidFill>
            <a:miter lim="800000"/>
            <a:headEnd/>
            <a:tailEnd/>
          </a:ln>
        </p:spPr>
      </p:sp>
      <p:sp>
        <p:nvSpPr>
          <p:cNvPr id="901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AD1AA3EE-728A-4DC7-8992-97EDF1E0FF2F}" type="slidenum">
              <a:rPr lang="en-US" sz="1200">
                <a:solidFill>
                  <a:srgbClr val="000000"/>
                </a:solidFill>
                <a:latin typeface="+mn-lt"/>
              </a:rPr>
              <a:pPr algn="r">
                <a:defRPr/>
              </a:pPr>
              <a:t>28</a:t>
            </a:fld>
            <a:endParaRPr lang="en-US" sz="1200">
              <a:solidFill>
                <a:srgbClr val="000000"/>
              </a:solidFill>
              <a:latin typeface="+mn-lt"/>
            </a:endParaRPr>
          </a:p>
        </p:txBody>
      </p:sp>
      <p:sp>
        <p:nvSpPr>
          <p:cNvPr id="921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24BB4F6A-A0E4-4BA5-890A-2FDEDBEF3C36}" type="slidenum">
              <a:rPr lang="en-US" sz="1200">
                <a:solidFill>
                  <a:srgbClr val="000000"/>
                </a:solidFill>
                <a:latin typeface="+mn-lt"/>
              </a:rPr>
              <a:pPr algn="r">
                <a:defRPr/>
              </a:pPr>
              <a:t>29</a:t>
            </a:fld>
            <a:endParaRPr lang="en-US" sz="1200">
              <a:solidFill>
                <a:srgbClr val="000000"/>
              </a:solidFill>
              <a:latin typeface="+mn-lt"/>
            </a:endParaRPr>
          </a:p>
        </p:txBody>
      </p:sp>
      <p:sp>
        <p:nvSpPr>
          <p:cNvPr id="94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6EA421CC-4689-44C3-AAD9-29A5FBAA3CD9}" type="slidenum">
              <a:rPr lang="en-US" sz="1200">
                <a:solidFill>
                  <a:srgbClr val="000000"/>
                </a:solidFill>
                <a:latin typeface="+mn-lt"/>
              </a:rPr>
              <a:pPr algn="r">
                <a:defRPr/>
              </a:pPr>
              <a:t>30</a:t>
            </a:fld>
            <a:endParaRPr lang="en-US" sz="1200">
              <a:solidFill>
                <a:srgbClr val="000000"/>
              </a:solidFill>
              <a:latin typeface="+mn-lt"/>
            </a:endParaRPr>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E4F76D34-1717-43BF-AE14-9E8C4153355B}" type="slidenum">
              <a:rPr lang="en-US" sz="1200">
                <a:solidFill>
                  <a:srgbClr val="000000"/>
                </a:solidFill>
                <a:latin typeface="+mn-lt"/>
              </a:rPr>
              <a:pPr algn="r">
                <a:defRPr/>
              </a:pPr>
              <a:t>31</a:t>
            </a:fld>
            <a:endParaRPr lang="en-US" sz="1200">
              <a:solidFill>
                <a:srgbClr val="000000"/>
              </a:solidFill>
              <a:latin typeface="+mn-lt"/>
            </a:endParaRPr>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noRot="1" noChangeAspect="1" noTextEdit="1"/>
          </p:cNvSpPr>
          <p:nvPr>
            <p:ph type="sldImg"/>
          </p:nvPr>
        </p:nvSpPr>
        <p:spPr bwMode="auto">
          <a:noFill/>
          <a:ln>
            <a:solidFill>
              <a:srgbClr val="000000"/>
            </a:solidFill>
            <a:miter lim="800000"/>
            <a:headEnd/>
            <a:tailEnd/>
          </a:ln>
        </p:spPr>
      </p:sp>
      <p:sp>
        <p:nvSpPr>
          <p:cNvPr id="2949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E0B7515-EFE0-4242-8C85-8663333C263A}" type="slidenum">
              <a:rPr lang="en-US" sz="1200"/>
              <a:pPr algn="r"/>
              <a:t>33</a:t>
            </a:fld>
            <a:endParaRPr lang="en-US" sz="1200"/>
          </a:p>
        </p:txBody>
      </p:sp>
      <p:sp>
        <p:nvSpPr>
          <p:cNvPr id="296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6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EC7A842-7ABC-4C18-AC24-FB836188FC8F}" type="slidenum">
              <a:rPr lang="en-US"/>
              <a:pPr>
                <a:defRPr/>
              </a:pPr>
              <a:t>4</a:t>
            </a:fld>
            <a:endParaRPr lang="en-US"/>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80000"/>
              </a:lnSpc>
            </a:pPr>
            <a:r>
              <a:rPr lang="en-US" sz="1000" smtClean="0"/>
              <a:t>http://blogs.medindia.net/2008/09/page/2/</a:t>
            </a:r>
          </a:p>
          <a:p>
            <a:pPr>
              <a:lnSpc>
                <a:spcPct val="80000"/>
              </a:lnSpc>
            </a:pPr>
            <a:r>
              <a:rPr lang="en-US" sz="1000" smtClean="0"/>
              <a:t>September 2008: “A militant group combatting the spread of AIDS hung a banner across the facade of one of Paris’s most famous churches Saturday in a protest against Pope Benedict XVI’s visit to France. The banner on the Sacre Coeur basilica read “the condom is life,” in a reference to the Roman Catholic Church’s objections to the contraceptive device which also blocks the transmission of the AIDS virus.”</a:t>
            </a:r>
          </a:p>
          <a:p>
            <a:pPr>
              <a:lnSpc>
                <a:spcPct val="80000"/>
              </a:lnSpc>
            </a:pPr>
            <a:endParaRPr lang="en-US" sz="1000" smtClean="0"/>
          </a:p>
          <a:p>
            <a:pPr>
              <a:lnSpc>
                <a:spcPct val="80000"/>
              </a:lnSpc>
            </a:pPr>
            <a:r>
              <a:rPr lang="en-US" sz="1000" smtClean="0"/>
              <a:t>http://www.cathnewsindia.com/tag/hiv/</a:t>
            </a:r>
          </a:p>
          <a:p>
            <a:pPr>
              <a:lnSpc>
                <a:spcPct val="80000"/>
              </a:lnSpc>
            </a:pPr>
            <a:r>
              <a:rPr lang="en-US" sz="1000" b="1" smtClean="0"/>
              <a:t>Korean women agree with pope on condoms</a:t>
            </a:r>
          </a:p>
          <a:p>
            <a:pPr>
              <a:lnSpc>
                <a:spcPct val="80000"/>
              </a:lnSpc>
            </a:pPr>
            <a:r>
              <a:rPr lang="en-US" sz="1000" smtClean="0"/>
              <a:t>Published Date: November 26, 2010</a:t>
            </a:r>
          </a:p>
          <a:p>
            <a:pPr>
              <a:lnSpc>
                <a:spcPct val="80000"/>
              </a:lnSpc>
            </a:pPr>
            <a:r>
              <a:rPr lang="en-US" sz="1000" smtClean="0"/>
              <a:t>“Catholic women leaders in Korea have welcomed Pope Benedict XVI’s view of the use of condoms in certain cases despite priests clarifying that the Church’s basic position remains unchanged.</a:t>
            </a:r>
          </a:p>
          <a:p>
            <a:pPr>
              <a:lnSpc>
                <a:spcPct val="80000"/>
              </a:lnSpc>
            </a:pPr>
            <a:r>
              <a:rPr lang="en-US" sz="1000" smtClean="0"/>
              <a:t>Teresa Kim Sun-shi, former president of the Korean Catholic Women’s Community for a New World, said she feels “relieved” as she thinks the Church, which has “rigidly” opposed condom use, “has progressed a little.”</a:t>
            </a:r>
          </a:p>
          <a:p>
            <a:pPr>
              <a:lnSpc>
                <a:spcPct val="80000"/>
              </a:lnSpc>
            </a:pPr>
            <a:r>
              <a:rPr lang="en-US" sz="1000" smtClean="0"/>
              <a:t>She said she is happy that the Church has seemingly stepped forward in the “understanding of the modern society and human beings.”</a:t>
            </a:r>
          </a:p>
          <a:p>
            <a:pPr>
              <a:lnSpc>
                <a:spcPct val="80000"/>
              </a:lnSpc>
            </a:pPr>
            <a:r>
              <a:rPr lang="en-US" sz="1000" smtClean="0"/>
              <a:t>The issue came to light after the L’Osservatore Romano published the Pope’s comments on Nov. 20 in a book entitled, Light of the World: The Pope, the Church and the Signs of the Times, based on a series of interviews by a German journalist with Pope Benedict.</a:t>
            </a:r>
          </a:p>
          <a:p>
            <a:pPr>
              <a:lnSpc>
                <a:spcPct val="80000"/>
              </a:lnSpc>
            </a:pPr>
            <a:r>
              <a:rPr lang="en-US" sz="1000" smtClean="0"/>
              <a:t>The pope reportedly said that condoms may be used by men and women sex workers, as it is a lesser evil than transmitting HIV.</a:t>
            </a:r>
          </a:p>
          <a:p>
            <a:pPr>
              <a:lnSpc>
                <a:spcPct val="80000"/>
              </a:lnSpc>
            </a:pPr>
            <a:r>
              <a:rPr lang="en-US" sz="1000" smtClean="0"/>
              <a:t>Father Paul Lee Chang-young, executive secretary of the Korean bishops’ Committee for Bioethics, argued that the pope mentioned “an extremely exceptional case,” stressing the Church’s basic view on the condom has not changed.”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2F8CA33-C165-4E4A-9575-44F44B80400F}" type="slidenum">
              <a:rPr lang="en-US" sz="1200"/>
              <a:pPr algn="r"/>
              <a:t>34</a:t>
            </a:fld>
            <a:endParaRPr lang="en-US" sz="1200"/>
          </a:p>
        </p:txBody>
      </p:sp>
      <p:sp>
        <p:nvSpPr>
          <p:cNvPr id="299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901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p:cNvSpPr>
            <a:spLocks noGrp="1" noRot="1" noChangeAspect="1" noTextEdit="1"/>
          </p:cNvSpPr>
          <p:nvPr>
            <p:ph type="sldImg"/>
          </p:nvPr>
        </p:nvSpPr>
        <p:spPr bwMode="auto">
          <a:noFill/>
          <a:ln>
            <a:solidFill>
              <a:srgbClr val="000000"/>
            </a:solidFill>
            <a:miter lim="800000"/>
            <a:headEnd/>
            <a:tailEnd/>
          </a:ln>
        </p:spPr>
      </p:sp>
      <p:sp>
        <p:nvSpPr>
          <p:cNvPr id="30105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Rot="1" noChangeAspect="1" noTextEdit="1"/>
          </p:cNvSpPr>
          <p:nvPr>
            <p:ph type="sldImg"/>
          </p:nvPr>
        </p:nvSpPr>
        <p:spPr bwMode="auto">
          <a:noFill/>
          <a:ln>
            <a:solidFill>
              <a:srgbClr val="000000"/>
            </a:solidFill>
            <a:miter lim="800000"/>
            <a:headEnd/>
            <a:tailEnd/>
          </a:ln>
        </p:spPr>
      </p:sp>
      <p:sp>
        <p:nvSpPr>
          <p:cNvPr id="30310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2"/>
          <p:cNvSpPr>
            <a:spLocks noGrp="1" noRot="1" noChangeAspect="1" noTextEdit="1"/>
          </p:cNvSpPr>
          <p:nvPr>
            <p:ph type="sldImg"/>
          </p:nvPr>
        </p:nvSpPr>
        <p:spPr bwMode="auto">
          <a:noFill/>
          <a:ln>
            <a:solidFill>
              <a:srgbClr val="000000"/>
            </a:solidFill>
            <a:miter lim="800000"/>
            <a:headEnd/>
            <a:tailEnd/>
          </a:ln>
        </p:spPr>
      </p:sp>
      <p:sp>
        <p:nvSpPr>
          <p:cNvPr id="3051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2"/>
          <p:cNvSpPr>
            <a:spLocks noGrp="1" noRot="1" noChangeAspect="1" noTextEdit="1"/>
          </p:cNvSpPr>
          <p:nvPr>
            <p:ph type="sldImg"/>
          </p:nvPr>
        </p:nvSpPr>
        <p:spPr bwMode="auto">
          <a:noFill/>
          <a:ln>
            <a:solidFill>
              <a:srgbClr val="000000"/>
            </a:solidFill>
            <a:miter lim="800000"/>
            <a:headEnd/>
            <a:tailEnd/>
          </a:ln>
        </p:spPr>
      </p:sp>
      <p:sp>
        <p:nvSpPr>
          <p:cNvPr id="3072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2"/>
          <p:cNvSpPr>
            <a:spLocks noGrp="1" noRot="1" noChangeAspect="1" noTextEdit="1"/>
          </p:cNvSpPr>
          <p:nvPr>
            <p:ph type="sldImg"/>
          </p:nvPr>
        </p:nvSpPr>
        <p:spPr bwMode="auto">
          <a:noFill/>
          <a:ln>
            <a:solidFill>
              <a:srgbClr val="000000"/>
            </a:solidFill>
            <a:miter lim="800000"/>
            <a:headEnd/>
            <a:tailEnd/>
          </a:ln>
        </p:spPr>
      </p:sp>
      <p:sp>
        <p:nvSpPr>
          <p:cNvPr id="3092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2"/>
          <p:cNvSpPr>
            <a:spLocks noGrp="1" noRot="1" noChangeAspect="1" noTextEdit="1"/>
          </p:cNvSpPr>
          <p:nvPr>
            <p:ph type="sldImg"/>
          </p:nvPr>
        </p:nvSpPr>
        <p:spPr bwMode="auto">
          <a:noFill/>
          <a:ln>
            <a:solidFill>
              <a:srgbClr val="000000"/>
            </a:solidFill>
            <a:miter lim="800000"/>
            <a:headEnd/>
            <a:tailEnd/>
          </a:ln>
        </p:spPr>
      </p:sp>
      <p:sp>
        <p:nvSpPr>
          <p:cNvPr id="3112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2"/>
          <p:cNvSpPr>
            <a:spLocks noGrp="1" noRot="1" noChangeAspect="1" noTextEdit="1"/>
          </p:cNvSpPr>
          <p:nvPr>
            <p:ph type="sldImg"/>
          </p:nvPr>
        </p:nvSpPr>
        <p:spPr bwMode="auto">
          <a:noFill/>
          <a:ln>
            <a:solidFill>
              <a:srgbClr val="000000"/>
            </a:solidFill>
            <a:miter lim="800000"/>
            <a:headEnd/>
            <a:tailEnd/>
          </a:ln>
        </p:spPr>
      </p:sp>
      <p:sp>
        <p:nvSpPr>
          <p:cNvPr id="3133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4D2628-D516-47C8-ADFF-95A63D52CFEC}" type="slidenum">
              <a:rPr lang="en-US"/>
              <a:pPr>
                <a:defRPr/>
              </a:pPr>
              <a:t>5</a:t>
            </a:fld>
            <a:endParaRPr lang="en-US"/>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http://www.cathnewsindia.com/2009/09/29/thai-nuns-battle-for-kids-with-hivaids/#</a:t>
            </a:r>
          </a:p>
          <a:p>
            <a:r>
              <a:rPr lang="en-US" b="1" smtClean="0"/>
              <a:t>Thai nuns battle for kids with HIV/AIDS</a:t>
            </a:r>
          </a:p>
          <a:p>
            <a:r>
              <a:rPr lang="en-US" smtClean="0"/>
              <a:t>Published Date: September 29, 2009</a:t>
            </a:r>
          </a:p>
          <a:p>
            <a:r>
              <a:rPr lang="en-US" smtClean="0"/>
              <a:t>“A congregation of nuns is giving abandoned children with HIV the chance of an education and a normal life while fighting discrimination against them.</a:t>
            </a:r>
          </a:p>
          <a:p>
            <a:r>
              <a:rPr lang="en-US" smtClean="0"/>
              <a:t>“Many people are afraid of the disease and do not want HIV-positive children to be in their society and schools,” said Camillian Sister Rungphet Phanvongsa.</a:t>
            </a:r>
          </a:p>
          <a:p>
            <a:r>
              <a:rPr lang="en-US" smtClean="0"/>
              <a:t>The nun is head of Lorenzo Home, an orphanage her congregation runs for HIV-infected kids in Phanatnikhom, Chonburi province, southeast of Bangkok. “Many families abandon their children when they discover the children are HIV-positive,” the nun said.</a:t>
            </a:r>
          </a:p>
          <a:p>
            <a:r>
              <a:rPr lang="en-US" smtClean="0"/>
              <a:t>Mothers who are HIV-positive can pass on the virus to their children during pregnancy.</a:t>
            </a:r>
            <a:br>
              <a:rPr lang="en-US" smtClean="0"/>
            </a:br>
            <a:r>
              <a:rPr lang="en-US" smtClean="0"/>
              <a:t>Lorenzo Home looks after such children, aged between 18 months and 15 years, from the eastern and central regions of Thailand.”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250E5B7-8078-4B8B-87B6-DEFB4AB7E127}" type="slidenum">
              <a:rPr lang="en-US"/>
              <a:pPr>
                <a:defRPr/>
              </a:pPr>
              <a:t>6</a:t>
            </a:fld>
            <a:endParaRPr lang="en-US"/>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pPr>
            <a:r>
              <a:rPr lang="en-US" sz="900" smtClean="0"/>
              <a:t>Rick Warren, Saddleback Church; gave Obama’s inauguration invocation:</a:t>
            </a:r>
          </a:p>
          <a:p>
            <a:pPr>
              <a:lnSpc>
                <a:spcPct val="90000"/>
              </a:lnSpc>
            </a:pPr>
            <a:r>
              <a:rPr lang="en-US" sz="900" smtClean="0"/>
              <a:t>http://www.saddleback.com/aboutsaddleback/signatureministries/hivaidsinitiative/</a:t>
            </a:r>
          </a:p>
          <a:p>
            <a:pPr>
              <a:lnSpc>
                <a:spcPct val="90000"/>
              </a:lnSpc>
            </a:pPr>
            <a:r>
              <a:rPr lang="en-US" sz="900" smtClean="0"/>
              <a:t>“The HIV/AIDS Initiative at Saddleback was born out of the conviction that God cares about sick people – he loves people who are HIV-positive. A study of Scripture reveals a God who is passionate about the sick, the widow, the orphan, the immigrant, and the poor. Over and over he instructs the children of Israel to make provisions for them, treating them fairly and with compassion. Jesus spent one-third of his ministry healing the sick. There is no doubt in our minds that if Jesus was walking the earth today he would be with orphans, widows, and those living with HIV and AIDS. His heart was always with those ignored, neglected, or rejected by society.</a:t>
            </a:r>
          </a:p>
          <a:p>
            <a:pPr>
              <a:lnSpc>
                <a:spcPct val="90000"/>
              </a:lnSpc>
            </a:pPr>
            <a:r>
              <a:rPr lang="en-US" sz="900" smtClean="0"/>
              <a:t>Today, those with HIV and AIDS are often treated as outcasts, forcing them to hide even from family members out of fear or shame. It is likely that someone in your workplace or church is HIV-positive and you don’t know it. Because Jesus loved, touched, and cared for those who were sick, we must too. We care because God cares. We care because people matter to God and to us.</a:t>
            </a:r>
          </a:p>
          <a:p>
            <a:pPr>
              <a:lnSpc>
                <a:spcPct val="90000"/>
              </a:lnSpc>
            </a:pPr>
            <a:r>
              <a:rPr lang="en-US" sz="900" smtClean="0"/>
              <a:t>The global HIV and AIDS pandemic is the Church’s greatest opportunity to serve the hurting like Jesus did, to show God’s love to skeptics, to share the Good News, and to extend a helping hand in communities around the world. You have the opportunity to be the hands and feet of Jesus.</a:t>
            </a:r>
            <a:endParaRPr lang="en-US" sz="900" i="1" smtClean="0"/>
          </a:p>
          <a:p>
            <a:pPr>
              <a:lnSpc>
                <a:spcPct val="90000"/>
              </a:lnSpc>
            </a:pPr>
            <a:r>
              <a:rPr lang="en-US" sz="900" i="1" smtClean="0"/>
              <a:t>"You must be compassionate, just as your Father is compassionate” (Luke 6:36)”</a:t>
            </a:r>
          </a:p>
          <a:p>
            <a:pPr>
              <a:lnSpc>
                <a:spcPct val="90000"/>
              </a:lnSpc>
            </a:pPr>
            <a:endParaRPr lang="en-US" sz="900" smtClean="0"/>
          </a:p>
          <a:p>
            <a:pPr>
              <a:lnSpc>
                <a:spcPct val="90000"/>
              </a:lnSpc>
            </a:pPr>
            <a:r>
              <a:rPr lang="en-US" sz="900" smtClean="0"/>
              <a:t>http://totalbuzz.ocregister.com/2008/12/23/pastor-rick-warren-tries-to-clarify-position-on-gay-marriage/10828/</a:t>
            </a:r>
          </a:p>
          <a:p>
            <a:pPr>
              <a:lnSpc>
                <a:spcPct val="90000"/>
              </a:lnSpc>
            </a:pPr>
            <a:r>
              <a:rPr lang="en-US" sz="900" smtClean="0"/>
              <a:t>However, in the video Warren posted yesterday, he says:</a:t>
            </a:r>
          </a:p>
          <a:p>
            <a:pPr>
              <a:lnSpc>
                <a:spcPct val="90000"/>
              </a:lnSpc>
            </a:pPr>
            <a:r>
              <a:rPr lang="en-US" sz="900" smtClean="0"/>
              <a:t>Dec. 23, 2008:</a:t>
            </a:r>
          </a:p>
          <a:p>
            <a:pPr>
              <a:lnSpc>
                <a:spcPct val="90000"/>
              </a:lnSpc>
            </a:pPr>
            <a:r>
              <a:rPr lang="en-US" sz="900" smtClean="0"/>
              <a:t>“I’ve in no way ever taught that homosexuality is the same thing as a forced relationship between an adult and a child, or between siblings. I’m not opposed to gays having their partnership. I’m opposed to gays using the term marriage for their relationship….</a:t>
            </a:r>
          </a:p>
          <a:p>
            <a:pPr>
              <a:lnSpc>
                <a:spcPct val="90000"/>
              </a:lnSpc>
            </a:pPr>
            <a:r>
              <a:rPr lang="en-US" sz="900" smtClean="0"/>
              <a:t>“While I believe the gay view of sexuality is contrary to God’s word, I do believe that God gives us free choice. And he gives us the choice to obey his word or to disobey it.”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0D888E1-62F1-4BF4-85B6-A14407D311F5}" type="slidenum">
              <a:rPr lang="en-US"/>
              <a:pPr>
                <a:defRPr/>
              </a:pPr>
              <a:t>7</a:t>
            </a:fld>
            <a:endParaRPr lang="en-US"/>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Increasing presence of evangelical grassroots movements in politics, starting in 1980s (according to Putnam)</a:t>
            </a:r>
          </a:p>
          <a:p>
            <a:endParaRPr lang="en-US" smtClean="0"/>
          </a:p>
          <a:p>
            <a:r>
              <a:rPr lang="en-US" smtClean="0"/>
              <a:t>RLUIPA:  “No government shall impose or implement a land use regulation in a manner that imposes a substantial burden on the religious exercise of a person, including a religious assembly or institution, unless the government can demonstrate that imposition of the burden…is in furtherance of a compelling governmental interest…”</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8F18F7-69C8-45D8-8436-D44B8341DF29}" type="slidenum">
              <a:rPr lang="en-US"/>
              <a:pPr>
                <a:defRPr/>
              </a:pPr>
              <a:t>8</a:t>
            </a:fld>
            <a:endParaRPr lang="en-US"/>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BA1F63-0A60-482B-9F67-2004927E571B}" type="slidenum">
              <a:rPr lang="en-US"/>
              <a:pPr>
                <a:defRPr/>
              </a:pPr>
              <a:t>9</a:t>
            </a:fld>
            <a:endParaRPr lang="en-US"/>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Data derived from analysis by the Asian American Federation Census Information Center</a:t>
            </a:r>
          </a:p>
          <a:p>
            <a:r>
              <a:rPr lang="en-US" smtClean="0"/>
              <a:t>1990:  509,955</a:t>
            </a:r>
          </a:p>
          <a:p>
            <a:r>
              <a:rPr lang="en-US" smtClean="0"/>
              <a:t>2000:  872,777 (Asian alone or in combination)</a:t>
            </a:r>
          </a:p>
          <a:p>
            <a:r>
              <a:rPr lang="en-US" smtClean="0"/>
              <a:t>2007:  1,046,082 (Asian alone or in combination)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A3A9EE-15CB-47BA-8B9E-86165E4DE07C}" type="slidenum">
              <a:rPr lang="en-US"/>
              <a:pPr>
                <a:defRPr/>
              </a:pPr>
              <a:t>10</a:t>
            </a:fld>
            <a:endParaRPr lang="en-US"/>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4A299C1-AA3E-4B6B-9DC5-D60248502232}" type="datetimeFigureOut">
              <a:rPr lang="en-US"/>
              <a:pPr>
                <a:defRPr/>
              </a:pPr>
              <a:t>10/9/2013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D817AE-DEE5-423B-B61D-CF5E3BCD6C5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4D0893-4428-4005-8849-C6A5CC2E5A64}" type="datetimeFigureOut">
              <a:rPr lang="en-US"/>
              <a:pPr>
                <a:defRPr/>
              </a:pPr>
              <a:t>10/9/2013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81D489-641F-43AD-AB55-9F4CA236BAB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E74911-C24A-446A-91FA-13105864BD8E}" type="datetimeFigureOut">
              <a:rPr lang="en-US"/>
              <a:pPr>
                <a:defRPr/>
              </a:pPr>
              <a:t>10/9/2013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43D4B7-96EB-4103-9D1D-44E62D5CAE6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176C8DE3-B29F-44B7-89BD-CCD5AF4B6F4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eaLnBrk="0" hangingPunct="0">
                <a:defRPr/>
              </a:pPr>
              <a:endParaRPr lang="en-US">
                <a:solidFill>
                  <a:srgbClr val="FFFFFF"/>
                </a:solidFill>
                <a:latin typeface="+mn-lt"/>
              </a:endParaRPr>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eaLnBrk="0" hangingPunct="0">
                <a:defRPr/>
              </a:pPr>
              <a:endParaRPr lang="en-US">
                <a:solidFill>
                  <a:srgbClr val="FFFFFF"/>
                </a:solidFill>
                <a:latin typeface="+mn-lt"/>
              </a:endParaRPr>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hangingPunct="0">
                <a:defRPr/>
              </a:pPr>
              <a:endParaRPr lang="en-US">
                <a:solidFill>
                  <a:srgbClr val="FFFFFF"/>
                </a:solidFill>
                <a:latin typeface="+mn-lt"/>
              </a:endParaRPr>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hangingPunct="0">
                <a:defRPr/>
              </a:pPr>
              <a:endParaRPr lang="en-US">
                <a:solidFill>
                  <a:srgbClr val="FFFFFF"/>
                </a:solidFill>
                <a:latin typeface="+mn-lt"/>
              </a:endParaRPr>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hangingPunct="0">
                <a:defRPr/>
              </a:pPr>
              <a:endParaRPr lang="en-US">
                <a:solidFill>
                  <a:srgbClr val="FFFFFF"/>
                </a:solidFill>
                <a:latin typeface="+mn-lt"/>
              </a:endParaRPr>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hangingPunct="0">
                <a:defRPr/>
              </a:pPr>
              <a:endParaRPr lang="en-US">
                <a:solidFill>
                  <a:srgbClr val="FFFFFF"/>
                </a:solidFill>
                <a:latin typeface="+mn-lt"/>
              </a:endParaRPr>
            </a:p>
          </p:txBody>
        </p:sp>
      </p:grpSp>
      <p:sp>
        <p:nvSpPr>
          <p:cNvPr id="24585"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24586"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fontAlgn="auto">
              <a:spcBef>
                <a:spcPts val="0"/>
              </a:spcBef>
              <a:spcAft>
                <a:spcPts val="0"/>
              </a:spcAft>
              <a:defRPr/>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fontAlgn="auto">
              <a:spcBef>
                <a:spcPts val="0"/>
              </a:spcBef>
              <a:spcAft>
                <a:spcPts val="0"/>
              </a:spcAft>
              <a:defRPr/>
            </a:lvl1pPr>
          </a:lstStyle>
          <a:p>
            <a:pPr>
              <a:defRPr/>
            </a:pPr>
            <a:endParaRPr lang="en-US"/>
          </a:p>
        </p:txBody>
      </p:sp>
      <p:sp>
        <p:nvSpPr>
          <p:cNvPr id="13"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0A04C900-528A-42FF-BBC3-354B259EC57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20D2FC80-B338-451D-BE36-2BE952C8162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FC6A655-E600-4C51-A6A2-FBBFB69C827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DF9EFAC5-DDFA-438F-8C84-ED8000BAEDD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9C7F6F4E-EE13-41D9-B1B4-4227C8D976C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06D82405-3F09-45D2-8954-16AFD6752CB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AB8E813-7C9E-44B3-824C-03EAA165551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EC990E-FEF6-4F63-96CB-40599D9D095D}" type="datetimeFigureOut">
              <a:rPr lang="en-US"/>
              <a:pPr>
                <a:defRPr/>
              </a:pPr>
              <a:t>10/9/2013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BBFDC7-7BA2-48F0-872F-4CE39990728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BB47048B-AF8E-4820-9F6F-6325E9126F4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FC45C227-ADCB-4875-8EF9-E4EC0BB637E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410FEEC1-9A88-455E-815B-1CE49AA3CBB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905000"/>
            <a:ext cx="8007350" cy="4191000"/>
          </a:xfrm>
        </p:spPr>
        <p:txBody>
          <a:bodyPr/>
          <a:lstStyle/>
          <a:p>
            <a:pPr lvl="0"/>
            <a:endParaRPr lang="en-US" noProof="0" smtClean="0"/>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A6CF5F1-1608-4807-9462-885870222B69}"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eaLnBrk="0" hangingPunct="0">
                <a:defRPr/>
              </a:pPr>
              <a:endParaRPr lang="en-US">
                <a:solidFill>
                  <a:srgbClr val="FFFFFF"/>
                </a:solidFill>
                <a:latin typeface="+mn-lt"/>
              </a:endParaRPr>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eaLnBrk="0" hangingPunct="0">
                <a:defRPr/>
              </a:pPr>
              <a:endParaRPr lang="en-US">
                <a:solidFill>
                  <a:srgbClr val="FFFFFF"/>
                </a:solidFill>
                <a:latin typeface="+mn-lt"/>
              </a:endParaRPr>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hangingPunct="0">
                <a:defRPr/>
              </a:pPr>
              <a:endParaRPr lang="en-US">
                <a:solidFill>
                  <a:srgbClr val="FFFFFF"/>
                </a:solidFill>
                <a:latin typeface="+mn-lt"/>
              </a:endParaRPr>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hangingPunct="0">
                <a:defRPr/>
              </a:pPr>
              <a:endParaRPr lang="en-US">
                <a:solidFill>
                  <a:srgbClr val="FFFFFF"/>
                </a:solidFill>
                <a:latin typeface="+mn-lt"/>
              </a:endParaRPr>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hangingPunct="0">
                <a:defRPr/>
              </a:pPr>
              <a:endParaRPr lang="en-US">
                <a:solidFill>
                  <a:srgbClr val="FFFFFF"/>
                </a:solidFill>
                <a:latin typeface="+mn-lt"/>
              </a:endParaRPr>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hangingPunct="0">
                <a:defRPr/>
              </a:pPr>
              <a:endParaRPr lang="en-US">
                <a:solidFill>
                  <a:srgbClr val="FFFFFF"/>
                </a:solidFill>
                <a:latin typeface="+mn-lt"/>
              </a:endParaRPr>
            </a:p>
          </p:txBody>
        </p:sp>
      </p:grpSp>
      <p:sp>
        <p:nvSpPr>
          <p:cNvPr id="24585"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24586"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fontAlgn="auto">
              <a:spcBef>
                <a:spcPts val="0"/>
              </a:spcBef>
              <a:spcAft>
                <a:spcPts val="0"/>
              </a:spcAft>
              <a:defRPr/>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fontAlgn="auto">
              <a:spcBef>
                <a:spcPts val="0"/>
              </a:spcBef>
              <a:spcAft>
                <a:spcPts val="0"/>
              </a:spcAft>
              <a:defRPr/>
            </a:lvl1pPr>
          </a:lstStyle>
          <a:p>
            <a:pPr>
              <a:defRPr/>
            </a:pPr>
            <a:endParaRPr lang="en-US"/>
          </a:p>
        </p:txBody>
      </p:sp>
      <p:sp>
        <p:nvSpPr>
          <p:cNvPr id="13" name="Rectangle 13"/>
          <p:cNvSpPr>
            <a:spLocks noGrp="1" noChangeArrowheads="1"/>
          </p:cNvSpPr>
          <p:nvPr>
            <p:ph type="sldNum" sz="quarter" idx="12"/>
          </p:nvPr>
        </p:nvSpPr>
        <p:spPr/>
        <p:txBody>
          <a:bodyPr/>
          <a:lstStyle>
            <a:lvl1pPr fontAlgn="auto">
              <a:spcBef>
                <a:spcPts val="0"/>
              </a:spcBef>
              <a:spcAft>
                <a:spcPts val="0"/>
              </a:spcAft>
              <a:defRPr/>
            </a:lvl1pPr>
          </a:lstStyle>
          <a:p>
            <a:pPr>
              <a:defRPr/>
            </a:pPr>
            <a:fld id="{24D4DA31-95FF-4BCB-BF83-A0075A18F56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8932AC4-2457-4BF8-98A7-9171A7C3CDD9}"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B6724B42-1C54-4D45-8002-051B9CA7A882}"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880492C4-2754-4B7C-8130-29D7A271AB3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B5E1BCDC-E2FF-468E-8CFA-E36D733DC18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DB8F41CB-EE12-4AEC-861F-014A5FF2A4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556C998-BAAF-409F-8DFD-AB4246ACB42E}" type="datetimeFigureOut">
              <a:rPr lang="en-US"/>
              <a:pPr>
                <a:defRPr/>
              </a:pPr>
              <a:t>10/9/2013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D220BA-8F9D-4C50-90C6-84ACCB0CA07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BB5B7792-6245-4833-B48A-ADC8CC5943B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496AB205-81BA-4873-A3E3-6A526C00858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EBFD5C8-FA21-4A58-B12E-22EE29B86EAA}"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AA2E2A0F-8A88-4851-885B-5AE4FB08293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905000"/>
            <a:ext cx="8007350" cy="4191000"/>
          </a:xfrm>
        </p:spPr>
        <p:txBody>
          <a:bodyPr/>
          <a:lstStyle/>
          <a:p>
            <a:pPr lvl="0"/>
            <a:endParaRPr lang="en-US" noProof="0" smtClean="0"/>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ED10F93-03C2-4657-82FC-EE733719DE6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EDFC51-AB6E-46FF-9F3B-CF05621696AE}" type="datetimeFigureOut">
              <a:rPr lang="en-US"/>
              <a:pPr>
                <a:defRPr/>
              </a:pPr>
              <a:t>10/9/2013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8EB3E7-A6F9-4517-A323-02EB0A781CA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4E967D5-95EA-4CC9-AD59-A03EA30D1152}" type="datetimeFigureOut">
              <a:rPr lang="en-US"/>
              <a:pPr>
                <a:defRPr/>
              </a:pPr>
              <a:t>10/9/2013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B68873E-1887-4CFB-9CEC-B6D12EE4D51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8B326F-9FDE-4DD9-969D-BBC04EB8812B}" type="datetimeFigureOut">
              <a:rPr lang="en-US"/>
              <a:pPr>
                <a:defRPr/>
              </a:pPr>
              <a:t>10/9/2013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1E896C6-8478-4DCD-B950-802A77C187C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4E8EA29-0AF5-4468-8E7B-7E671C615A93}" type="datetimeFigureOut">
              <a:rPr lang="en-US"/>
              <a:pPr>
                <a:defRPr/>
              </a:pPr>
              <a:t>10/9/2013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87816C1-0F82-48A6-890C-F3973969733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36275C-7EB1-49FD-9B3E-20A910CD65D0}" type="datetimeFigureOut">
              <a:rPr lang="en-US"/>
              <a:pPr>
                <a:defRPr/>
              </a:pPr>
              <a:t>10/9/2013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F7679D-6922-43EA-B777-62FEA8E3475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C7FF29-52C5-4961-BEDA-6E7BBC30A499}" type="datetimeFigureOut">
              <a:rPr lang="en-US"/>
              <a:pPr>
                <a:defRPr/>
              </a:pPr>
              <a:t>10/9/2013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379456-F819-46D5-AEBC-B31C615D947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D1DA239-0E19-4F47-9701-31ABDC2F1791}" type="datetimeFigureOut">
              <a:rPr lang="en-US"/>
              <a:pPr>
                <a:defRPr/>
              </a:pPr>
              <a:t>10/9/2013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5F336E0-8C91-403E-BF20-890D3210826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319088" y="1828800"/>
            <a:ext cx="8824912" cy="5029200"/>
            <a:chOff x="201" y="1152"/>
            <a:chExt cx="5559" cy="3168"/>
          </a:xfrm>
        </p:grpSpPr>
        <p:sp>
          <p:nvSpPr>
            <p:cNvPr id="23555"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eaLnBrk="0" hangingPunct="0">
                <a:defRPr/>
              </a:pPr>
              <a:endParaRPr lang="en-US">
                <a:solidFill>
                  <a:srgbClr val="FFFFFF"/>
                </a:solidFill>
                <a:latin typeface="+mn-lt"/>
              </a:endParaRPr>
            </a:p>
          </p:txBody>
        </p:sp>
        <p:sp>
          <p:nvSpPr>
            <p:cNvPr id="23556"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eaLnBrk="0" hangingPunct="0">
                <a:defRPr/>
              </a:pPr>
              <a:endParaRPr lang="en-US">
                <a:solidFill>
                  <a:srgbClr val="FFFFFF"/>
                </a:solidFill>
                <a:latin typeface="+mn-lt"/>
              </a:endParaRPr>
            </a:p>
          </p:txBody>
        </p:sp>
        <p:sp>
          <p:nvSpPr>
            <p:cNvPr id="23557"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eaLnBrk="0" hangingPunct="0">
                <a:defRPr/>
              </a:pPr>
              <a:endParaRPr lang="en-US">
                <a:solidFill>
                  <a:srgbClr val="FFFFFF"/>
                </a:solidFill>
                <a:latin typeface="+mn-lt"/>
              </a:endParaRPr>
            </a:p>
          </p:txBody>
        </p:sp>
        <p:sp>
          <p:nvSpPr>
            <p:cNvPr id="23558"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hangingPunct="0">
                <a:defRPr/>
              </a:pPr>
              <a:endParaRPr lang="en-US">
                <a:solidFill>
                  <a:srgbClr val="FFFFFF"/>
                </a:solidFill>
                <a:latin typeface="+mn-lt"/>
              </a:endParaRPr>
            </a:p>
          </p:txBody>
        </p:sp>
        <p:sp>
          <p:nvSpPr>
            <p:cNvPr id="23559"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hangingPunct="0">
                <a:defRPr/>
              </a:pPr>
              <a:endParaRPr lang="en-US">
                <a:solidFill>
                  <a:srgbClr val="FFFFFF"/>
                </a:solidFill>
                <a:latin typeface="+mn-lt"/>
              </a:endParaRPr>
            </a:p>
          </p:txBody>
        </p:sp>
        <p:sp>
          <p:nvSpPr>
            <p:cNvPr id="23560"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hangingPunct="0">
                <a:defRPr/>
              </a:pPr>
              <a:endParaRPr lang="en-US">
                <a:solidFill>
                  <a:srgbClr val="FFFFFF"/>
                </a:solidFill>
                <a:latin typeface="+mn-lt"/>
              </a:endParaRPr>
            </a:p>
          </p:txBody>
        </p:sp>
        <p:sp>
          <p:nvSpPr>
            <p:cNvPr id="23561"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hangingPunct="0">
                <a:defRPr/>
              </a:pPr>
              <a:endParaRPr lang="en-US">
                <a:solidFill>
                  <a:srgbClr val="FFFFFF"/>
                </a:solidFill>
                <a:latin typeface="+mn-lt"/>
              </a:endParaRPr>
            </a:p>
          </p:txBody>
        </p:sp>
        <p:sp>
          <p:nvSpPr>
            <p:cNvPr id="23562"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eaLnBrk="0" hangingPunct="0">
                <a:defRPr/>
              </a:pPr>
              <a:endParaRPr lang="en-US">
                <a:solidFill>
                  <a:srgbClr val="FFFFFF"/>
                </a:solidFill>
                <a:latin typeface="+mn-lt"/>
              </a:endParaRPr>
            </a:p>
          </p:txBody>
        </p:sp>
      </p:grpSp>
      <p:sp>
        <p:nvSpPr>
          <p:cNvPr id="23563"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mn-lt"/>
              </a:defRPr>
            </a:lvl1pPr>
          </a:lstStyle>
          <a:p>
            <a:pPr>
              <a:defRPr/>
            </a:pPr>
            <a:endParaRPr lang="en-US"/>
          </a:p>
        </p:txBody>
      </p:sp>
      <p:sp>
        <p:nvSpPr>
          <p:cNvPr id="23564"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mn-lt"/>
              </a:defRPr>
            </a:lvl1pPr>
          </a:lstStyle>
          <a:p>
            <a:pPr>
              <a:defRPr/>
            </a:pPr>
            <a:endParaRPr lang="en-US"/>
          </a:p>
        </p:txBody>
      </p:sp>
      <p:sp>
        <p:nvSpPr>
          <p:cNvPr id="23565"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mn-lt"/>
              </a:defRPr>
            </a:lvl1pPr>
          </a:lstStyle>
          <a:p>
            <a:pPr>
              <a:defRPr/>
            </a:pPr>
            <a:fld id="{56EC7873-77B0-4040-85C7-7C71048E9386}" type="slidenum">
              <a:rPr lang="en-US"/>
              <a:pPr>
                <a:defRPr/>
              </a:pPr>
              <a:t>‹#›</a:t>
            </a:fld>
            <a:endParaRPr lang="en-US"/>
          </a:p>
        </p:txBody>
      </p:sp>
      <p:sp>
        <p:nvSpPr>
          <p:cNvPr id="23566"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67"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319088" y="1828800"/>
            <a:ext cx="8824912" cy="5029200"/>
            <a:chOff x="201" y="1152"/>
            <a:chExt cx="5559" cy="3168"/>
          </a:xfrm>
        </p:grpSpPr>
        <p:sp>
          <p:nvSpPr>
            <p:cNvPr id="23555"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eaLnBrk="0" hangingPunct="0">
                <a:defRPr/>
              </a:pPr>
              <a:endParaRPr lang="en-US">
                <a:solidFill>
                  <a:srgbClr val="FFFFFF"/>
                </a:solidFill>
                <a:latin typeface="+mn-lt"/>
              </a:endParaRPr>
            </a:p>
          </p:txBody>
        </p:sp>
        <p:sp>
          <p:nvSpPr>
            <p:cNvPr id="23556"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eaLnBrk="0" hangingPunct="0">
                <a:defRPr/>
              </a:pPr>
              <a:endParaRPr lang="en-US">
                <a:solidFill>
                  <a:srgbClr val="FFFFFF"/>
                </a:solidFill>
                <a:latin typeface="+mn-lt"/>
              </a:endParaRPr>
            </a:p>
          </p:txBody>
        </p:sp>
        <p:sp>
          <p:nvSpPr>
            <p:cNvPr id="23557"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eaLnBrk="0" hangingPunct="0">
                <a:defRPr/>
              </a:pPr>
              <a:endParaRPr lang="en-US">
                <a:solidFill>
                  <a:srgbClr val="FFFFFF"/>
                </a:solidFill>
                <a:latin typeface="+mn-lt"/>
              </a:endParaRPr>
            </a:p>
          </p:txBody>
        </p:sp>
        <p:sp>
          <p:nvSpPr>
            <p:cNvPr id="23558"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hangingPunct="0">
                <a:defRPr/>
              </a:pPr>
              <a:endParaRPr lang="en-US">
                <a:solidFill>
                  <a:srgbClr val="FFFFFF"/>
                </a:solidFill>
                <a:latin typeface="+mn-lt"/>
              </a:endParaRPr>
            </a:p>
          </p:txBody>
        </p:sp>
        <p:sp>
          <p:nvSpPr>
            <p:cNvPr id="23559"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hangingPunct="0">
                <a:defRPr/>
              </a:pPr>
              <a:endParaRPr lang="en-US">
                <a:solidFill>
                  <a:srgbClr val="FFFFFF"/>
                </a:solidFill>
                <a:latin typeface="+mn-lt"/>
              </a:endParaRPr>
            </a:p>
          </p:txBody>
        </p:sp>
        <p:sp>
          <p:nvSpPr>
            <p:cNvPr id="23560"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hangingPunct="0">
                <a:defRPr/>
              </a:pPr>
              <a:endParaRPr lang="en-US">
                <a:solidFill>
                  <a:srgbClr val="FFFFFF"/>
                </a:solidFill>
                <a:latin typeface="+mn-lt"/>
              </a:endParaRPr>
            </a:p>
          </p:txBody>
        </p:sp>
        <p:sp>
          <p:nvSpPr>
            <p:cNvPr id="23561"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hangingPunct="0">
                <a:defRPr/>
              </a:pPr>
              <a:endParaRPr lang="en-US">
                <a:solidFill>
                  <a:srgbClr val="FFFFFF"/>
                </a:solidFill>
                <a:latin typeface="+mn-lt"/>
              </a:endParaRPr>
            </a:p>
          </p:txBody>
        </p:sp>
        <p:sp>
          <p:nvSpPr>
            <p:cNvPr id="23562"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eaLnBrk="0" hangingPunct="0">
                <a:defRPr/>
              </a:pPr>
              <a:endParaRPr lang="en-US">
                <a:solidFill>
                  <a:srgbClr val="FFFFFF"/>
                </a:solidFill>
                <a:latin typeface="+mn-lt"/>
              </a:endParaRPr>
            </a:p>
          </p:txBody>
        </p:sp>
      </p:grpSp>
      <p:sp>
        <p:nvSpPr>
          <p:cNvPr id="23563"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mn-lt"/>
              </a:defRPr>
            </a:lvl1pPr>
          </a:lstStyle>
          <a:p>
            <a:pPr>
              <a:defRPr/>
            </a:pPr>
            <a:endParaRPr lang="en-US"/>
          </a:p>
        </p:txBody>
      </p:sp>
      <p:sp>
        <p:nvSpPr>
          <p:cNvPr id="23564"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mn-lt"/>
              </a:defRPr>
            </a:lvl1pPr>
          </a:lstStyle>
          <a:p>
            <a:pPr>
              <a:defRPr/>
            </a:pPr>
            <a:endParaRPr lang="en-US"/>
          </a:p>
        </p:txBody>
      </p:sp>
      <p:sp>
        <p:nvSpPr>
          <p:cNvPr id="23565"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mn-lt"/>
              </a:defRPr>
            </a:lvl1pPr>
          </a:lstStyle>
          <a:p>
            <a:pPr>
              <a:defRPr/>
            </a:pPr>
            <a:fld id="{151AE611-E4F9-40F8-ABED-3CB37D15C831}" type="slidenum">
              <a:rPr lang="en-US"/>
              <a:pPr>
                <a:defRPr/>
              </a:pPr>
              <a:t>‹#›</a:t>
            </a:fld>
            <a:endParaRPr lang="en-US"/>
          </a:p>
        </p:txBody>
      </p:sp>
      <p:sp>
        <p:nvSpPr>
          <p:cNvPr id="23566"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67"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ctrTitle" idx="4294967295"/>
          </p:nvPr>
        </p:nvSpPr>
        <p:spPr>
          <a:xfrm>
            <a:off x="381000" y="2130425"/>
            <a:ext cx="8458200" cy="1470025"/>
          </a:xfrm>
        </p:spPr>
        <p:txBody>
          <a:bodyPr/>
          <a:lstStyle/>
          <a:p>
            <a:pPr eaLnBrk="1" hangingPunct="1"/>
            <a:r>
              <a:rPr lang="en-US" sz="4300" smtClean="0"/>
              <a:t>Partnering with Chinese Immigrant Religious Institutions to Raise HIV Awareness and Confront Stigma</a:t>
            </a:r>
            <a:r>
              <a:rPr lang="en-US" sz="3600" smtClean="0"/>
              <a:t/>
            </a:r>
            <a:br>
              <a:rPr lang="en-US" sz="3600" smtClean="0"/>
            </a:br>
            <a:endParaRPr lang="en-US" sz="2900" smtClean="0"/>
          </a:p>
        </p:txBody>
      </p:sp>
      <p:sp>
        <p:nvSpPr>
          <p:cNvPr id="39938" name="Subtitle 2"/>
          <p:cNvSpPr>
            <a:spLocks noGrp="1"/>
          </p:cNvSpPr>
          <p:nvPr>
            <p:ph type="subTitle" idx="4294967295"/>
          </p:nvPr>
        </p:nvSpPr>
        <p:spPr>
          <a:xfrm>
            <a:off x="1371600" y="3810000"/>
            <a:ext cx="6400800" cy="2819400"/>
          </a:xfrm>
        </p:spPr>
        <p:txBody>
          <a:bodyPr/>
          <a:lstStyle/>
          <a:p>
            <a:pPr marL="0" indent="0" algn="ctr" eaLnBrk="1" hangingPunct="1">
              <a:lnSpc>
                <a:spcPct val="80000"/>
              </a:lnSpc>
              <a:buFont typeface="Arial" charset="0"/>
              <a:buNone/>
            </a:pPr>
            <a:endParaRPr lang="en-US" sz="1600" smtClean="0">
              <a:solidFill>
                <a:srgbClr val="FFFFFF"/>
              </a:solidFill>
            </a:endParaRPr>
          </a:p>
          <a:p>
            <a:pPr marL="0" indent="0" algn="ctr" eaLnBrk="1" hangingPunct="1">
              <a:lnSpc>
                <a:spcPct val="80000"/>
              </a:lnSpc>
              <a:buFont typeface="Arial" charset="0"/>
              <a:buNone/>
            </a:pPr>
            <a:endParaRPr lang="en-US" sz="1600" smtClean="0">
              <a:solidFill>
                <a:srgbClr val="FFFFFF"/>
              </a:solidFill>
            </a:endParaRPr>
          </a:p>
          <a:p>
            <a:pPr marL="0" indent="0" algn="ctr" eaLnBrk="1" hangingPunct="1">
              <a:lnSpc>
                <a:spcPct val="80000"/>
              </a:lnSpc>
              <a:buFont typeface="Arial" charset="0"/>
              <a:buNone/>
            </a:pPr>
            <a:r>
              <a:rPr lang="fi-FI" sz="1600" smtClean="0">
                <a:solidFill>
                  <a:srgbClr val="FFFFFF"/>
                </a:solidFill>
              </a:rPr>
              <a:t> HIV Quality Improvement Learning Network</a:t>
            </a:r>
          </a:p>
          <a:p>
            <a:pPr marL="0" indent="0" algn="ctr" eaLnBrk="1" hangingPunct="1">
              <a:lnSpc>
                <a:spcPct val="80000"/>
              </a:lnSpc>
              <a:buFont typeface="Arial" charset="0"/>
              <a:buNone/>
            </a:pPr>
            <a:r>
              <a:rPr lang="fi-FI" sz="1600" smtClean="0">
                <a:solidFill>
                  <a:srgbClr val="FFFFFF"/>
                </a:solidFill>
              </a:rPr>
              <a:t>New York City Health and Hospitals Corporation</a:t>
            </a:r>
          </a:p>
          <a:p>
            <a:pPr marL="0" indent="0" algn="ctr" eaLnBrk="1" hangingPunct="1">
              <a:lnSpc>
                <a:spcPct val="80000"/>
              </a:lnSpc>
              <a:buFont typeface="Arial" charset="0"/>
              <a:buNone/>
            </a:pPr>
            <a:r>
              <a:rPr lang="fi-FI" sz="1600" smtClean="0">
                <a:solidFill>
                  <a:srgbClr val="FFFFFF"/>
                </a:solidFill>
              </a:rPr>
              <a:t>Monthly Topical Conference Call</a:t>
            </a:r>
          </a:p>
          <a:p>
            <a:pPr marL="0" indent="0" algn="ctr" eaLnBrk="1" hangingPunct="1">
              <a:lnSpc>
                <a:spcPct val="80000"/>
              </a:lnSpc>
              <a:buFont typeface="Arial" charset="0"/>
              <a:buNone/>
            </a:pPr>
            <a:r>
              <a:rPr lang="fi-FI" sz="1600" smtClean="0">
                <a:solidFill>
                  <a:srgbClr val="FFFFFF"/>
                </a:solidFill>
              </a:rPr>
              <a:t>October 9, 2013</a:t>
            </a:r>
            <a:endParaRPr lang="en-US" sz="1600" smtClean="0">
              <a:solidFill>
                <a:srgbClr val="FFFFFF"/>
              </a:solidFill>
            </a:endParaRPr>
          </a:p>
          <a:p>
            <a:pPr marL="0" indent="0" algn="ctr" eaLnBrk="1" hangingPunct="1">
              <a:lnSpc>
                <a:spcPct val="80000"/>
              </a:lnSpc>
              <a:buFont typeface="Arial" charset="0"/>
              <a:buNone/>
            </a:pPr>
            <a:endParaRPr lang="en-US" sz="1600" smtClean="0">
              <a:solidFill>
                <a:srgbClr val="FFFFFF"/>
              </a:solidFill>
            </a:endParaRPr>
          </a:p>
          <a:p>
            <a:pPr marL="0" indent="0" algn="ctr" eaLnBrk="1" hangingPunct="1">
              <a:lnSpc>
                <a:spcPct val="80000"/>
              </a:lnSpc>
              <a:buFont typeface="Arial" charset="0"/>
              <a:buNone/>
            </a:pPr>
            <a:r>
              <a:rPr lang="en-US" sz="1600" smtClean="0">
                <a:solidFill>
                  <a:srgbClr val="FFFFFF"/>
                </a:solidFill>
              </a:rPr>
              <a:t>John J. Chin, Ph.D.</a:t>
            </a:r>
          </a:p>
          <a:p>
            <a:pPr marL="0" indent="0" algn="ctr" eaLnBrk="1" hangingPunct="1">
              <a:lnSpc>
                <a:spcPct val="80000"/>
              </a:lnSpc>
              <a:buFont typeface="Arial" charset="0"/>
              <a:buNone/>
            </a:pPr>
            <a:r>
              <a:rPr lang="en-US" sz="1600" smtClean="0">
                <a:solidFill>
                  <a:srgbClr val="FFFFFF"/>
                </a:solidFill>
              </a:rPr>
              <a:t>Associate Professor, Department of Urban Affairs and Planning</a:t>
            </a:r>
          </a:p>
          <a:p>
            <a:pPr marL="0" indent="0" algn="ctr" eaLnBrk="1" hangingPunct="1">
              <a:lnSpc>
                <a:spcPct val="80000"/>
              </a:lnSpc>
              <a:buFont typeface="Arial" charset="0"/>
              <a:buNone/>
            </a:pPr>
            <a:r>
              <a:rPr lang="en-US" sz="1600" smtClean="0">
                <a:solidFill>
                  <a:srgbClr val="FFFFFF"/>
                </a:solidFill>
              </a:rPr>
              <a:t>Hunter College, City University of New York</a:t>
            </a:r>
          </a:p>
          <a:p>
            <a:pPr marL="0" indent="0" algn="ctr" eaLnBrk="1" hangingPunct="1">
              <a:lnSpc>
                <a:spcPct val="80000"/>
              </a:lnSpc>
              <a:buFont typeface="Arial" charset="0"/>
              <a:buNone/>
            </a:pPr>
            <a:r>
              <a:rPr lang="en-US" sz="1600" smtClean="0">
                <a:solidFill>
                  <a:srgbClr val="FFFFFF"/>
                </a:solidFill>
              </a:rPr>
              <a:t>john.chin@hunter.cuny.edu</a:t>
            </a:r>
          </a:p>
        </p:txBody>
      </p:sp>
      <p:pic>
        <p:nvPicPr>
          <p:cNvPr id="39939" name="Picture 3" descr="C:\Program Files (x86)\Avanquest\Web Easy Professional 8\Clipart\Icons\LeafFern.png"/>
          <p:cNvPicPr>
            <a:picLocks noChangeAspect="1" noChangeArrowheads="1"/>
          </p:cNvPicPr>
          <p:nvPr/>
        </p:nvPicPr>
        <p:blipFill>
          <a:blip r:embed="rId3"/>
          <a:srcRect/>
          <a:stretch>
            <a:fillRect/>
          </a:stretch>
        </p:blipFill>
        <p:spPr bwMode="auto">
          <a:xfrm>
            <a:off x="8353425" y="431800"/>
            <a:ext cx="733425" cy="581025"/>
          </a:xfrm>
          <a:prstGeom prst="rect">
            <a:avLst/>
          </a:prstGeom>
          <a:noFill/>
          <a:ln w="9525">
            <a:noFill/>
            <a:miter lim="800000"/>
            <a:headEnd/>
            <a:tailEnd/>
          </a:ln>
        </p:spPr>
      </p:pic>
      <p:pic>
        <p:nvPicPr>
          <p:cNvPr id="39940" name="Picture 3" descr="C:\Program Files (x86)\Avanquest\Web Easy Professional 8\Clipart\Icons\LeafFern.png"/>
          <p:cNvPicPr>
            <a:picLocks noChangeAspect="1" noChangeArrowheads="1"/>
          </p:cNvPicPr>
          <p:nvPr/>
        </p:nvPicPr>
        <p:blipFill>
          <a:blip r:embed="rId3"/>
          <a:srcRect/>
          <a:stretch>
            <a:fillRect/>
          </a:stretch>
        </p:blipFill>
        <p:spPr bwMode="auto">
          <a:xfrm>
            <a:off x="7620000" y="733425"/>
            <a:ext cx="733425" cy="581025"/>
          </a:xfrm>
          <a:prstGeom prst="rect">
            <a:avLst/>
          </a:prstGeom>
          <a:noFill/>
          <a:ln w="9525">
            <a:noFill/>
            <a:miter lim="800000"/>
            <a:headEnd/>
            <a:tailEnd/>
          </a:ln>
        </p:spPr>
      </p:pic>
      <p:pic>
        <p:nvPicPr>
          <p:cNvPr id="39941" name="Picture 3" descr="C:\Program Files (x86)\Avanquest\Web Easy Professional 8\Clipart\Icons\LeafFern.png"/>
          <p:cNvPicPr>
            <a:picLocks noChangeAspect="1" noChangeArrowheads="1"/>
          </p:cNvPicPr>
          <p:nvPr/>
        </p:nvPicPr>
        <p:blipFill>
          <a:blip r:embed="rId3"/>
          <a:srcRect/>
          <a:stretch>
            <a:fillRect/>
          </a:stretch>
        </p:blipFill>
        <p:spPr bwMode="auto">
          <a:xfrm>
            <a:off x="8128000" y="152400"/>
            <a:ext cx="733425" cy="581025"/>
          </a:xfrm>
          <a:prstGeom prst="rect">
            <a:avLst/>
          </a:prstGeom>
          <a:noFill/>
          <a:ln w="9525">
            <a:noFill/>
            <a:miter lim="800000"/>
            <a:headEnd/>
            <a:tailEnd/>
          </a:ln>
        </p:spPr>
      </p:pic>
      <p:pic>
        <p:nvPicPr>
          <p:cNvPr id="39942" name="Picture 3" descr="C:\Program Files (x86)\Avanquest\Web Easy Professional 8\Clipart\Icons\LeafFern.png"/>
          <p:cNvPicPr>
            <a:picLocks noChangeAspect="1" noChangeArrowheads="1"/>
          </p:cNvPicPr>
          <p:nvPr/>
        </p:nvPicPr>
        <p:blipFill>
          <a:blip r:embed="rId3"/>
          <a:srcRect/>
          <a:stretch>
            <a:fillRect/>
          </a:stretch>
        </p:blipFill>
        <p:spPr bwMode="auto">
          <a:xfrm>
            <a:off x="7620000" y="136525"/>
            <a:ext cx="733425" cy="5810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p:cNvSpPr>
          <p:nvPr/>
        </p:nvSpPr>
        <p:spPr bwMode="auto">
          <a:xfrm>
            <a:off x="457200" y="304800"/>
            <a:ext cx="7772400" cy="1143000"/>
          </a:xfrm>
          <a:prstGeom prst="rect">
            <a:avLst/>
          </a:prstGeom>
          <a:noFill/>
          <a:ln w="9525">
            <a:noFill/>
            <a:miter lim="800000"/>
            <a:headEnd/>
            <a:tailEnd/>
          </a:ln>
        </p:spPr>
        <p:txBody>
          <a:bodyPr lIns="92075" tIns="46038" rIns="92075" bIns="46038" anchor="ctr"/>
          <a:lstStyle/>
          <a:p>
            <a:pPr algn="ctr"/>
            <a:r>
              <a:rPr lang="en-US" sz="4400">
                <a:solidFill>
                  <a:schemeClr val="tx2"/>
                </a:solidFill>
              </a:rPr>
              <a:t>Asian Population</a:t>
            </a:r>
          </a:p>
        </p:txBody>
      </p:sp>
      <p:sp>
        <p:nvSpPr>
          <p:cNvPr id="57346" name="Rectangle 3"/>
          <p:cNvSpPr>
            <a:spLocks noChangeArrowheads="1"/>
          </p:cNvSpPr>
          <p:nvPr/>
        </p:nvSpPr>
        <p:spPr bwMode="auto">
          <a:xfrm>
            <a:off x="685800" y="1981200"/>
            <a:ext cx="7772400" cy="4114800"/>
          </a:xfrm>
          <a:prstGeom prst="rect">
            <a:avLst/>
          </a:prstGeom>
          <a:noFill/>
          <a:ln w="9525">
            <a:noFill/>
            <a:miter lim="800000"/>
            <a:headEnd/>
            <a:tailEnd/>
          </a:ln>
        </p:spPr>
        <p:txBody>
          <a:bodyPr lIns="92075" tIns="46038" rIns="92075" bIns="46038"/>
          <a:lstStyle/>
          <a:p>
            <a:pPr marL="457200" indent="-457200">
              <a:lnSpc>
                <a:spcPct val="90000"/>
              </a:lnSpc>
              <a:spcBef>
                <a:spcPct val="20000"/>
              </a:spcBef>
              <a:buClr>
                <a:schemeClr val="tx1"/>
              </a:buClr>
              <a:buFont typeface="Arial" charset="0"/>
              <a:buChar char="•"/>
            </a:pPr>
            <a:endParaRPr lang="en-US" sz="3200"/>
          </a:p>
          <a:p>
            <a:pPr marL="457200" indent="-457200">
              <a:lnSpc>
                <a:spcPct val="90000"/>
              </a:lnSpc>
              <a:spcBef>
                <a:spcPct val="20000"/>
              </a:spcBef>
              <a:buClr>
                <a:schemeClr val="tx1"/>
              </a:buClr>
              <a:buFont typeface="Arial" charset="0"/>
              <a:buChar char="•"/>
            </a:pPr>
            <a:r>
              <a:rPr lang="en-US" sz="3200"/>
              <a:t>45% of Asians in NYC are Chinese.</a:t>
            </a:r>
          </a:p>
          <a:p>
            <a:pPr marL="457200" indent="-457200">
              <a:lnSpc>
                <a:spcPct val="90000"/>
              </a:lnSpc>
              <a:spcBef>
                <a:spcPct val="20000"/>
              </a:spcBef>
              <a:buClr>
                <a:schemeClr val="tx1"/>
              </a:buClr>
              <a:buFont typeface="Arial" charset="0"/>
              <a:buChar char="•"/>
            </a:pPr>
            <a:endParaRPr lang="en-US" sz="3200"/>
          </a:p>
          <a:p>
            <a:pPr marL="457200" indent="-457200">
              <a:lnSpc>
                <a:spcPct val="90000"/>
              </a:lnSpc>
              <a:spcBef>
                <a:spcPct val="20000"/>
              </a:spcBef>
              <a:buClr>
                <a:schemeClr val="tx1"/>
              </a:buClr>
              <a:buFont typeface="Arial" charset="0"/>
              <a:buChar char="•"/>
            </a:pPr>
            <a:r>
              <a:rPr lang="en-US" sz="3200"/>
              <a:t>72% of the Asian population in NYC is foreign-born.</a:t>
            </a:r>
          </a:p>
        </p:txBody>
      </p:sp>
      <p:sp>
        <p:nvSpPr>
          <p:cNvPr id="57347" name="Text Box 4"/>
          <p:cNvSpPr txBox="1">
            <a:spLocks noChangeArrowheads="1"/>
          </p:cNvSpPr>
          <p:nvPr/>
        </p:nvSpPr>
        <p:spPr bwMode="auto">
          <a:xfrm>
            <a:off x="533400" y="6400800"/>
            <a:ext cx="8077200" cy="274638"/>
          </a:xfrm>
          <a:prstGeom prst="rect">
            <a:avLst/>
          </a:prstGeom>
          <a:noFill/>
          <a:ln w="9525">
            <a:noFill/>
            <a:miter lim="800000"/>
            <a:headEnd/>
            <a:tailEnd/>
          </a:ln>
        </p:spPr>
        <p:txBody>
          <a:bodyPr>
            <a:spAutoFit/>
          </a:bodyPr>
          <a:lstStyle/>
          <a:p>
            <a:pPr>
              <a:spcBef>
                <a:spcPct val="50000"/>
              </a:spcBef>
            </a:pPr>
            <a:r>
              <a:rPr lang="en-US" sz="1200">
                <a:cs typeface="Arial" charset="0"/>
              </a:rPr>
              <a:t>http://www.aafny.org/cic/briefs/nycbrief2006.pdf</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a:xfrm>
            <a:off x="531813" y="325438"/>
            <a:ext cx="7627937" cy="909637"/>
          </a:xfrm>
        </p:spPr>
        <p:txBody>
          <a:bodyPr lIns="92075" tIns="46038" rIns="92075" bIns="46038"/>
          <a:lstStyle/>
          <a:p>
            <a:r>
              <a:rPr lang="en-US" smtClean="0"/>
              <a:t>Asians and HIV in the US</a:t>
            </a:r>
          </a:p>
        </p:txBody>
      </p:sp>
      <p:sp>
        <p:nvSpPr>
          <p:cNvPr id="59394" name="Rectangle 3"/>
          <p:cNvSpPr>
            <a:spLocks noGrp="1" noChangeArrowheads="1"/>
          </p:cNvSpPr>
          <p:nvPr>
            <p:ph idx="4294967295"/>
          </p:nvPr>
        </p:nvSpPr>
        <p:spPr>
          <a:xfrm>
            <a:off x="609600" y="1343025"/>
            <a:ext cx="7772400" cy="4114800"/>
          </a:xfrm>
        </p:spPr>
        <p:txBody>
          <a:bodyPr lIns="92075" tIns="46038" rIns="92075" bIns="46038"/>
          <a:lstStyle/>
          <a:p>
            <a:pPr>
              <a:lnSpc>
                <a:spcPct val="90000"/>
              </a:lnSpc>
            </a:pPr>
            <a:r>
              <a:rPr lang="en-US" sz="2800" smtClean="0"/>
              <a:t>HIV/AIDS prevalence relatively low, but signs of rapid increase.</a:t>
            </a:r>
          </a:p>
          <a:p>
            <a:pPr>
              <a:lnSpc>
                <a:spcPct val="90000"/>
              </a:lnSpc>
            </a:pPr>
            <a:endParaRPr lang="en-US" sz="1200" smtClean="0"/>
          </a:p>
          <a:p>
            <a:pPr>
              <a:lnSpc>
                <a:spcPct val="90000"/>
              </a:lnSpc>
            </a:pPr>
            <a:r>
              <a:rPr lang="en-US" sz="2800" smtClean="0"/>
              <a:t>Between 2001 and 2004, Asians had the only statistically significant increases in HIV/AIDS diagnosis rates in the US.</a:t>
            </a:r>
          </a:p>
          <a:p>
            <a:pPr>
              <a:lnSpc>
                <a:spcPct val="90000"/>
              </a:lnSpc>
              <a:buFont typeface="Wingdings" pitchFamily="2" charset="2"/>
              <a:buNone/>
            </a:pPr>
            <a:endParaRPr lang="en-US" sz="1000" smtClean="0"/>
          </a:p>
          <a:p>
            <a:pPr>
              <a:lnSpc>
                <a:spcPct val="90000"/>
              </a:lnSpc>
            </a:pPr>
            <a:r>
              <a:rPr lang="en-US" sz="2800" smtClean="0"/>
              <a:t>In the same period, NYCDOH reported that in NYC “the number of new HIV diagnoses each year has declined in all racial/ethnic groups except Asian/Pacific Islander.”</a:t>
            </a:r>
          </a:p>
          <a:p>
            <a:pPr>
              <a:lnSpc>
                <a:spcPct val="80000"/>
              </a:lnSpc>
            </a:pPr>
            <a:endParaRPr lang="en-US" sz="2800" smtClean="0"/>
          </a:p>
        </p:txBody>
      </p:sp>
      <p:sp>
        <p:nvSpPr>
          <p:cNvPr id="59395" name="Text Box 4"/>
          <p:cNvSpPr txBox="1">
            <a:spLocks noChangeArrowheads="1"/>
          </p:cNvSpPr>
          <p:nvPr/>
        </p:nvSpPr>
        <p:spPr bwMode="auto">
          <a:xfrm>
            <a:off x="533400" y="6291263"/>
            <a:ext cx="8077200" cy="517525"/>
          </a:xfrm>
          <a:prstGeom prst="rect">
            <a:avLst/>
          </a:prstGeom>
          <a:noFill/>
          <a:ln w="9525">
            <a:noFill/>
            <a:miter lim="800000"/>
            <a:headEnd/>
            <a:tailEnd/>
          </a:ln>
        </p:spPr>
        <p:txBody>
          <a:bodyPr>
            <a:spAutoFit/>
          </a:bodyPr>
          <a:lstStyle/>
          <a:p>
            <a:pPr>
              <a:spcBef>
                <a:spcPct val="50000"/>
              </a:spcBef>
            </a:pPr>
            <a:r>
              <a:rPr lang="en-US" sz="1400">
                <a:cs typeface="Arial" charset="0"/>
              </a:rPr>
              <a:t>Chin JJ, Leung M, Sheth L, Rodriguez TR.  Let's Not Ignore a Growing HIV Problem for Asians and Pacific Islanders in the U.S. (2007).  </a:t>
            </a:r>
            <a:r>
              <a:rPr lang="en-US" sz="1400" i="1">
                <a:cs typeface="Arial" charset="0"/>
              </a:rPr>
              <a:t>Journal of Urban Health</a:t>
            </a:r>
            <a:r>
              <a:rPr lang="en-US" sz="1400">
                <a:cs typeface="Arial" charset="0"/>
              </a:rPr>
              <a:t>. 84(5):642-7.</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a:xfrm>
            <a:off x="531813" y="325438"/>
            <a:ext cx="7627937" cy="909637"/>
          </a:xfrm>
        </p:spPr>
        <p:txBody>
          <a:bodyPr lIns="92075" tIns="46038" rIns="92075" bIns="46038"/>
          <a:lstStyle/>
          <a:p>
            <a:r>
              <a:rPr lang="en-US" smtClean="0"/>
              <a:t>HIV/AIDS in the Asia</a:t>
            </a:r>
          </a:p>
        </p:txBody>
      </p:sp>
      <p:sp>
        <p:nvSpPr>
          <p:cNvPr id="61442" name="Rectangle 3"/>
          <p:cNvSpPr>
            <a:spLocks noGrp="1" noChangeArrowheads="1"/>
          </p:cNvSpPr>
          <p:nvPr>
            <p:ph idx="4294967295"/>
          </p:nvPr>
        </p:nvSpPr>
        <p:spPr>
          <a:xfrm>
            <a:off x="609600" y="1600200"/>
            <a:ext cx="7772400" cy="4114800"/>
          </a:xfrm>
        </p:spPr>
        <p:txBody>
          <a:bodyPr lIns="92075" tIns="46038" rIns="92075" bIns="46038"/>
          <a:lstStyle/>
          <a:p>
            <a:pPr>
              <a:lnSpc>
                <a:spcPct val="90000"/>
              </a:lnSpc>
            </a:pPr>
            <a:r>
              <a:rPr lang="en-US" sz="2800" smtClean="0"/>
              <a:t>AIDS has reached epidemic proportions in parts of Asia, home to 60% of the world’s population.</a:t>
            </a:r>
          </a:p>
          <a:p>
            <a:pPr>
              <a:lnSpc>
                <a:spcPct val="90000"/>
              </a:lnSpc>
            </a:pPr>
            <a:endParaRPr lang="en-US" sz="2800" smtClean="0"/>
          </a:p>
          <a:p>
            <a:pPr>
              <a:lnSpc>
                <a:spcPct val="90000"/>
              </a:lnSpc>
            </a:pPr>
            <a:r>
              <a:rPr lang="en-US" sz="2800" smtClean="0"/>
              <a:t>Approximately 4.7 million people living with HIV in 2008</a:t>
            </a:r>
          </a:p>
          <a:p>
            <a:pPr>
              <a:lnSpc>
                <a:spcPct val="90000"/>
              </a:lnSpc>
            </a:pPr>
            <a:endParaRPr lang="en-US" sz="2800" smtClean="0"/>
          </a:p>
          <a:p>
            <a:pPr>
              <a:lnSpc>
                <a:spcPct val="90000"/>
              </a:lnSpc>
            </a:pPr>
            <a:r>
              <a:rPr lang="en-US" sz="2800" smtClean="0"/>
              <a:t>New annual HIV infections decreased:</a:t>
            </a:r>
          </a:p>
          <a:p>
            <a:pPr lvl="1">
              <a:lnSpc>
                <a:spcPct val="90000"/>
              </a:lnSpc>
            </a:pPr>
            <a:r>
              <a:rPr lang="en-US" sz="2400" smtClean="0"/>
              <a:t>400,000 in 2001</a:t>
            </a:r>
          </a:p>
          <a:p>
            <a:pPr lvl="1">
              <a:lnSpc>
                <a:spcPct val="90000"/>
              </a:lnSpc>
            </a:pPr>
            <a:r>
              <a:rPr lang="en-US" sz="2400" smtClean="0"/>
              <a:t>350,000 in 2008</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t>Guiding Questions</a:t>
            </a:r>
          </a:p>
        </p:txBody>
      </p:sp>
      <p:sp>
        <p:nvSpPr>
          <p:cNvPr id="63490" name="Content Placeholder 2"/>
          <p:cNvSpPr>
            <a:spLocks noGrp="1"/>
          </p:cNvSpPr>
          <p:nvPr>
            <p:ph idx="1"/>
          </p:nvPr>
        </p:nvSpPr>
        <p:spPr/>
        <p:txBody>
          <a:bodyPr/>
          <a:lstStyle/>
          <a:p>
            <a:r>
              <a:rPr lang="en-US" smtClean="0"/>
              <a:t>Are religious institutions good partners in promoting HIV awareness and reducing stigma?</a:t>
            </a:r>
          </a:p>
          <a:p>
            <a:r>
              <a:rPr lang="en-US" smtClean="0"/>
              <a:t>Can they support the best scientifically supported approaches to HIV prevention?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685800" y="53975"/>
            <a:ext cx="7772400" cy="1143000"/>
          </a:xfrm>
        </p:spPr>
        <p:txBody>
          <a:bodyPr/>
          <a:lstStyle/>
          <a:p>
            <a:r>
              <a:rPr lang="en-US" smtClean="0"/>
              <a:t>New York City</a:t>
            </a:r>
          </a:p>
        </p:txBody>
      </p:sp>
      <p:graphicFrame>
        <p:nvGraphicFramePr>
          <p:cNvPr id="91274" name="Group 138"/>
          <p:cNvGraphicFramePr>
            <a:graphicFrameLocks noGrp="1"/>
          </p:cNvGraphicFramePr>
          <p:nvPr>
            <p:ph idx="1"/>
          </p:nvPr>
        </p:nvGraphicFramePr>
        <p:xfrm>
          <a:off x="304800" y="1603375"/>
          <a:ext cx="8153400" cy="4800600"/>
        </p:xfrm>
        <a:graphic>
          <a:graphicData uri="http://schemas.openxmlformats.org/drawingml/2006/table">
            <a:tbl>
              <a:tblPr/>
              <a:tblGrid>
                <a:gridCol w="1028700"/>
                <a:gridCol w="647700"/>
                <a:gridCol w="647700"/>
                <a:gridCol w="647700"/>
                <a:gridCol w="647700"/>
                <a:gridCol w="647700"/>
                <a:gridCol w="647700"/>
                <a:gridCol w="647700"/>
                <a:gridCol w="647700"/>
                <a:gridCol w="647700"/>
                <a:gridCol w="647700"/>
                <a:gridCol w="647700"/>
              </a:tblGrid>
              <a:tr h="685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2011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2009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2004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2003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2002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2001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1" u="none" strike="noStrike" cap="none" normalizeH="0" baseline="0" smtClean="0">
                          <a:ln>
                            <a:noFill/>
                          </a:ln>
                          <a:solidFill>
                            <a:schemeClr val="tx1"/>
                          </a:solidFill>
                          <a:effectLst/>
                          <a:latin typeface="Times New Roman" pitchFamily="18" charset="0"/>
                        </a:rPr>
                        <a:t>API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1" u="none" strike="noStrike" cap="none" normalizeH="0" baseline="0" dirty="0" smtClean="0">
                          <a:ln>
                            <a:noFill/>
                          </a:ln>
                          <a:solidFill>
                            <a:schemeClr val="tx1"/>
                          </a:solidFill>
                          <a:effectLst/>
                          <a:latin typeface="Times New Roman" pitchFamily="18" charset="0"/>
                        </a:rPr>
                        <a:t>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1" u="none" strike="noStrike" cap="none" normalizeH="0" baseline="0" dirty="0" smtClean="0">
                          <a:ln>
                            <a:noFill/>
                          </a:ln>
                          <a:solidFill>
                            <a:schemeClr val="tx1"/>
                          </a:solidFill>
                          <a:effectLst/>
                          <a:latin typeface="Times New Roman" pitchFamily="18" charset="0"/>
                        </a:rPr>
                        <a:t>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1" u="none" strike="noStrike" cap="none" normalizeH="0" baseline="0" dirty="0" smtClean="0">
                          <a:ln>
                            <a:noFill/>
                          </a:ln>
                          <a:solidFill>
                            <a:schemeClr val="tx1"/>
                          </a:solidFill>
                          <a:effectLst/>
                          <a:latin typeface="Times New Roman" pitchFamily="18" charset="0"/>
                        </a:rPr>
                        <a:t>118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1" u="none" strike="noStrike" cap="none" normalizeH="0" baseline="0" dirty="0" smtClean="0">
                          <a:ln>
                            <a:noFill/>
                          </a:ln>
                          <a:solidFill>
                            <a:schemeClr val="tx1"/>
                          </a:solidFill>
                          <a:effectLst/>
                          <a:latin typeface="Times New Roman" pitchFamily="18" charset="0"/>
                        </a:rPr>
                        <a:t>123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1" u="none" strike="noStrike" cap="none" normalizeH="0" baseline="0" dirty="0" smtClean="0">
                          <a:ln>
                            <a:noFill/>
                          </a:ln>
                          <a:solidFill>
                            <a:schemeClr val="tx1"/>
                          </a:solidFill>
                          <a:effectLst/>
                          <a:latin typeface="Times New Roman" pitchFamily="18" charset="0"/>
                        </a:rPr>
                        <a:t>133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1" u="none" strike="noStrike" cap="none" normalizeH="0" baseline="0" dirty="0" smtClean="0">
                          <a:ln>
                            <a:noFill/>
                          </a:ln>
                          <a:solidFill>
                            <a:schemeClr val="tx1"/>
                          </a:solidFill>
                          <a:effectLst/>
                          <a:latin typeface="Times New Roman" pitchFamily="18" charset="0"/>
                        </a:rPr>
                        <a:t>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1" u="none" strike="noStrike" cap="none" normalizeH="0" baseline="0" dirty="0" smtClean="0">
                          <a:ln>
                            <a:noFill/>
                          </a:ln>
                          <a:solidFill>
                            <a:schemeClr val="tx1"/>
                          </a:solidFill>
                          <a:effectLst/>
                          <a:latin typeface="Times New Roman" pitchFamily="18" charset="0"/>
                        </a:rPr>
                        <a:t>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1" u="none" strike="noStrike" cap="none" normalizeH="0" baseline="0" dirty="0" smtClean="0">
                          <a:ln>
                            <a:noFill/>
                          </a:ln>
                          <a:solidFill>
                            <a:schemeClr val="tx1"/>
                          </a:solidFill>
                          <a:effectLst/>
                          <a:latin typeface="Times New Roman" pitchFamily="18" charset="0"/>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1" u="none" strike="noStrike" cap="none" normalizeH="0" baseline="0" dirty="0" smtClean="0">
                          <a:ln>
                            <a:noFill/>
                          </a:ln>
                          <a:solidFill>
                            <a:schemeClr val="tx1"/>
                          </a:solidFill>
                          <a:effectLst/>
                          <a:latin typeface="Times New Roman" pitchFamily="18" charset="0"/>
                        </a:rPr>
                        <a:t>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1" u="none" strike="noStrike" cap="none" normalizeH="0" baseline="0" dirty="0" smtClean="0">
                          <a:ln>
                            <a:noFill/>
                          </a:ln>
                          <a:solidFill>
                            <a:schemeClr val="tx1"/>
                          </a:solidFill>
                          <a:effectLst/>
                          <a:latin typeface="Times New Roman" pitchFamily="18"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1" u="none" strike="noStrike" cap="none" normalizeH="0" baseline="0" dirty="0" smtClean="0">
                          <a:ln>
                            <a:noFill/>
                          </a:ln>
                          <a:solidFill>
                            <a:schemeClr val="tx1"/>
                          </a:solidFill>
                          <a:effectLst/>
                          <a:latin typeface="Times New Roman" pitchFamily="18" charset="0"/>
                        </a:rPr>
                        <a:t>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Black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1565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1675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1839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2070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2030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2037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2202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2160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2386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2728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3040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His-panic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1088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1075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1229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1278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1303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1318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1265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1231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1347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1427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1665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640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669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665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693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725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690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716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688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742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833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875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Native 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Other/ </a:t>
                      </a:r>
                      <a:r>
                        <a:rPr kumimoji="0" lang="en-US" sz="1800" b="1" i="0" u="none" strike="noStrike" cap="none" normalizeH="0" baseline="0" dirty="0" err="1" smtClean="0">
                          <a:ln>
                            <a:noFill/>
                          </a:ln>
                          <a:solidFill>
                            <a:schemeClr val="tx1"/>
                          </a:solidFill>
                          <a:effectLst/>
                          <a:latin typeface="Times New Roman" pitchFamily="18" charset="0"/>
                        </a:rPr>
                        <a:t>Unk</a:t>
                      </a:r>
                      <a:r>
                        <a:rPr kumimoji="0" lang="en-US" sz="1800" b="1" i="0" u="none" strike="noStrike" cap="none" normalizeH="0" baseline="0" dirty="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620" name="Text Box 139"/>
          <p:cNvSpPr txBox="1">
            <a:spLocks noChangeArrowheads="1"/>
          </p:cNvSpPr>
          <p:nvPr/>
        </p:nvSpPr>
        <p:spPr bwMode="auto">
          <a:xfrm>
            <a:off x="762000" y="1189038"/>
            <a:ext cx="7239000" cy="366712"/>
          </a:xfrm>
          <a:prstGeom prst="rect">
            <a:avLst/>
          </a:prstGeom>
          <a:noFill/>
          <a:ln w="9525">
            <a:noFill/>
            <a:miter lim="800000"/>
            <a:headEnd/>
            <a:tailEnd/>
          </a:ln>
        </p:spPr>
        <p:txBody>
          <a:bodyPr>
            <a:spAutoFit/>
          </a:bodyPr>
          <a:lstStyle/>
          <a:p>
            <a:pPr>
              <a:spcBef>
                <a:spcPct val="50000"/>
              </a:spcBef>
            </a:pPr>
            <a:r>
              <a:rPr kumimoji="1" lang="en-US" b="1">
                <a:latin typeface="Times New Roman" pitchFamily="18" charset="0"/>
              </a:rPr>
              <a:t>New Reported HIV Diagnoses: Race by Year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en-US" smtClean="0"/>
              <a:t>New York City, API</a:t>
            </a:r>
          </a:p>
        </p:txBody>
      </p:sp>
      <p:sp>
        <p:nvSpPr>
          <p:cNvPr id="66562" name="Rectangle 3"/>
          <p:cNvSpPr>
            <a:spLocks noGrp="1" noChangeArrowheads="1"/>
          </p:cNvSpPr>
          <p:nvPr>
            <p:ph type="body" idx="1"/>
          </p:nvPr>
        </p:nvSpPr>
        <p:spPr>
          <a:xfrm>
            <a:off x="685800" y="1981200"/>
            <a:ext cx="7772400" cy="4876800"/>
          </a:xfrm>
        </p:spPr>
        <p:txBody>
          <a:bodyPr/>
          <a:lstStyle/>
          <a:p>
            <a:r>
              <a:rPr lang="en-US" smtClean="0"/>
              <a:t>There were 1,936 APIs “known” to be living with HIV/AIDS in NYC, at end of 2011, compared to 803 at the end of 2001, an </a:t>
            </a:r>
            <a:r>
              <a:rPr lang="en-US" u="sng" smtClean="0"/>
              <a:t>increase of 141%</a:t>
            </a:r>
            <a:r>
              <a:rPr lang="en-US" smtClean="0"/>
              <a:t> over the 10-year period.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ChangeArrowheads="1"/>
          </p:cNvSpPr>
          <p:nvPr/>
        </p:nvSpPr>
        <p:spPr bwMode="auto">
          <a:xfrm>
            <a:off x="838200" y="1676400"/>
            <a:ext cx="7467600" cy="3048000"/>
          </a:xfrm>
          <a:prstGeom prst="rect">
            <a:avLst/>
          </a:prstGeom>
          <a:noFill/>
          <a:ln w="9525">
            <a:noFill/>
            <a:miter lim="800000"/>
            <a:headEnd/>
            <a:tailEnd/>
          </a:ln>
        </p:spPr>
        <p:txBody>
          <a:bodyPr lIns="92075" tIns="46038" rIns="92075" bIns="46038" anchor="ctr"/>
          <a:lstStyle/>
          <a:p>
            <a:pPr algn="ctr"/>
            <a:r>
              <a:rPr lang="en-US" sz="4400">
                <a:solidFill>
                  <a:schemeClr val="tx2"/>
                </a:solidFill>
              </a:rPr>
              <a:t>Background:</a:t>
            </a:r>
          </a:p>
          <a:p>
            <a:pPr algn="ctr"/>
            <a:r>
              <a:rPr lang="en-US" sz="3200">
                <a:solidFill>
                  <a:schemeClr val="tx2"/>
                </a:solidFill>
              </a:rPr>
              <a:t>HIV Stigma in Asian American Communities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p:txBody>
          <a:bodyPr lIns="92075" tIns="46038" rIns="92075" bIns="46038"/>
          <a:lstStyle/>
          <a:p>
            <a:r>
              <a:rPr lang="en-US" sz="3600" smtClean="0"/>
              <a:t>Stigma and Isolation</a:t>
            </a:r>
          </a:p>
        </p:txBody>
      </p:sp>
      <p:sp>
        <p:nvSpPr>
          <p:cNvPr id="70658" name="Rectangle 3"/>
          <p:cNvSpPr>
            <a:spLocks noGrp="1" noChangeArrowheads="1"/>
          </p:cNvSpPr>
          <p:nvPr>
            <p:ph type="body" idx="4294967295"/>
          </p:nvPr>
        </p:nvSpPr>
        <p:spPr/>
        <p:txBody>
          <a:bodyPr lIns="92075" tIns="46038" rIns="92075" bIns="46038"/>
          <a:lstStyle/>
          <a:p>
            <a:pPr lvl="1">
              <a:spcBef>
                <a:spcPct val="0"/>
              </a:spcBef>
            </a:pPr>
            <a:endParaRPr lang="en-US" sz="2400" smtClean="0"/>
          </a:p>
          <a:p>
            <a:pPr lvl="1">
              <a:spcBef>
                <a:spcPct val="0"/>
              </a:spcBef>
            </a:pPr>
            <a:r>
              <a:rPr lang="en-US" sz="2400" smtClean="0"/>
              <a:t>High level of perceived stigma.  Perception that Asians are more un-accepting than other groups.</a:t>
            </a:r>
          </a:p>
          <a:p>
            <a:pPr lvl="1">
              <a:spcBef>
                <a:spcPct val="0"/>
              </a:spcBef>
            </a:pPr>
            <a:endParaRPr lang="en-US" sz="2400" smtClean="0"/>
          </a:p>
          <a:p>
            <a:pPr lvl="1">
              <a:spcBef>
                <a:spcPct val="0"/>
              </a:spcBef>
            </a:pPr>
            <a:r>
              <a:rPr lang="en-US" sz="2400" smtClean="0"/>
              <a:t>Some cases show that it is possible to tell friends and family and get support.</a:t>
            </a:r>
          </a:p>
          <a:p>
            <a:pPr lvl="1">
              <a:spcBef>
                <a:spcPct val="0"/>
              </a:spcBef>
            </a:pPr>
            <a:endParaRPr lang="en-US" sz="2400" smtClean="0"/>
          </a:p>
          <a:p>
            <a:pPr lvl="1">
              <a:spcBef>
                <a:spcPct val="0"/>
              </a:spcBef>
            </a:pPr>
            <a:r>
              <a:rPr lang="en-US" sz="2400" smtClean="0"/>
              <a:t>Other experiences are very negative.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p:txBody>
          <a:bodyPr lIns="92075" tIns="46038" rIns="92075" bIns="46038"/>
          <a:lstStyle/>
          <a:p>
            <a:r>
              <a:rPr lang="en-US" sz="3600" smtClean="0"/>
              <a:t>Mental health</a:t>
            </a:r>
          </a:p>
        </p:txBody>
      </p:sp>
      <p:sp>
        <p:nvSpPr>
          <p:cNvPr id="72706" name="Rectangle 3"/>
          <p:cNvSpPr>
            <a:spLocks noGrp="1" noChangeArrowheads="1"/>
          </p:cNvSpPr>
          <p:nvPr>
            <p:ph type="body" idx="4294967295"/>
          </p:nvPr>
        </p:nvSpPr>
        <p:spPr/>
        <p:txBody>
          <a:bodyPr lIns="92075" tIns="46038" rIns="92075" bIns="46038"/>
          <a:lstStyle/>
          <a:p>
            <a:pPr lvl="1">
              <a:lnSpc>
                <a:spcPct val="80000"/>
              </a:lnSpc>
              <a:spcBef>
                <a:spcPct val="0"/>
              </a:spcBef>
            </a:pPr>
            <a:endParaRPr lang="en-US" sz="2000" smtClean="0"/>
          </a:p>
          <a:p>
            <a:pPr lvl="1">
              <a:lnSpc>
                <a:spcPct val="80000"/>
              </a:lnSpc>
              <a:spcBef>
                <a:spcPct val="0"/>
              </a:spcBef>
            </a:pPr>
            <a:r>
              <a:rPr lang="en-US" sz="2400" smtClean="0"/>
              <a:t>Because of isolation, many respondents spoke of being sad, lonely or anxious.</a:t>
            </a:r>
          </a:p>
          <a:p>
            <a:pPr lvl="1">
              <a:lnSpc>
                <a:spcPct val="80000"/>
              </a:lnSpc>
              <a:spcBef>
                <a:spcPct val="0"/>
              </a:spcBef>
            </a:pPr>
            <a:endParaRPr lang="en-US" sz="2400" smtClean="0"/>
          </a:p>
          <a:p>
            <a:pPr lvl="1">
              <a:lnSpc>
                <a:spcPct val="80000"/>
              </a:lnSpc>
              <a:spcBef>
                <a:spcPct val="0"/>
              </a:spcBef>
            </a:pPr>
            <a:r>
              <a:rPr lang="en-US" sz="2400" smtClean="0"/>
              <a:t>71% of APIs had low or very low mental health scores, compared to 50% for other New Yorkers with HIV.</a:t>
            </a:r>
          </a:p>
          <a:p>
            <a:pPr lvl="1">
              <a:lnSpc>
                <a:spcPct val="80000"/>
              </a:lnSpc>
              <a:spcBef>
                <a:spcPct val="0"/>
              </a:spcBef>
              <a:buFont typeface="Arial" charset="0"/>
              <a:buNone/>
            </a:pPr>
            <a:endParaRPr lang="en-US" sz="2400" smtClean="0"/>
          </a:p>
          <a:p>
            <a:pPr>
              <a:lnSpc>
                <a:spcPct val="80000"/>
              </a:lnSpc>
            </a:pPr>
            <a:endParaRPr lang="en-US" sz="28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p:cNvSpPr>
          <p:nvPr>
            <p:ph type="title"/>
          </p:nvPr>
        </p:nvSpPr>
        <p:spPr>
          <a:xfrm>
            <a:off x="685800" y="209550"/>
            <a:ext cx="7772400" cy="1143000"/>
          </a:xfrm>
        </p:spPr>
        <p:txBody>
          <a:bodyPr/>
          <a:lstStyle/>
          <a:p>
            <a:r>
              <a:rPr lang="en-US" sz="3600" smtClean="0"/>
              <a:t>APICHA – Asian and Pacific Islander Coalition on HIV/AIDS (NYC)</a:t>
            </a:r>
          </a:p>
        </p:txBody>
      </p:sp>
      <p:pic>
        <p:nvPicPr>
          <p:cNvPr id="74754" name="Picture 3" descr="LGBT_Program"/>
          <p:cNvPicPr>
            <a:picLocks noChangeAspect="1" noChangeArrowheads="1"/>
          </p:cNvPicPr>
          <p:nvPr/>
        </p:nvPicPr>
        <p:blipFill>
          <a:blip r:embed="rId2"/>
          <a:srcRect/>
          <a:stretch>
            <a:fillRect/>
          </a:stretch>
        </p:blipFill>
        <p:spPr bwMode="auto">
          <a:xfrm>
            <a:off x="633413" y="1452563"/>
            <a:ext cx="7924800" cy="536416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keithharing05"/>
          <p:cNvPicPr>
            <a:picLocks noChangeAspect="1" noChangeArrowheads="1"/>
          </p:cNvPicPr>
          <p:nvPr/>
        </p:nvPicPr>
        <p:blipFill>
          <a:blip r:embed="rId2"/>
          <a:srcRect/>
          <a:stretch>
            <a:fillRect/>
          </a:stretch>
        </p:blipFill>
        <p:spPr bwMode="auto">
          <a:xfrm>
            <a:off x="228600" y="990600"/>
            <a:ext cx="8686800" cy="482441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title"/>
          </p:nvPr>
        </p:nvSpPr>
        <p:spPr>
          <a:xfrm>
            <a:off x="6248400" y="2438400"/>
            <a:ext cx="2667000" cy="3810000"/>
          </a:xfrm>
        </p:spPr>
        <p:txBody>
          <a:bodyPr/>
          <a:lstStyle/>
          <a:p>
            <a:pPr algn="l"/>
            <a:r>
              <a:rPr lang="en-US" smtClean="0"/>
              <a:t>Banyan Tree Project</a:t>
            </a:r>
          </a:p>
        </p:txBody>
      </p:sp>
      <p:pic>
        <p:nvPicPr>
          <p:cNvPr id="75778" name="Picture 4" descr="Banyan_logo"/>
          <p:cNvPicPr>
            <a:picLocks noChangeAspect="1" noChangeArrowheads="1"/>
          </p:cNvPicPr>
          <p:nvPr/>
        </p:nvPicPr>
        <p:blipFill>
          <a:blip r:embed="rId2"/>
          <a:srcRect/>
          <a:stretch>
            <a:fillRect/>
          </a:stretch>
        </p:blipFill>
        <p:spPr bwMode="auto">
          <a:xfrm>
            <a:off x="228600" y="228600"/>
            <a:ext cx="6172200" cy="1808163"/>
          </a:xfrm>
          <a:prstGeom prst="rect">
            <a:avLst/>
          </a:prstGeom>
          <a:noFill/>
          <a:ln w="9525">
            <a:noFill/>
            <a:miter lim="800000"/>
            <a:headEnd/>
            <a:tailEnd/>
          </a:ln>
        </p:spPr>
      </p:pic>
      <p:pic>
        <p:nvPicPr>
          <p:cNvPr id="75779" name="Picture 5" descr="Taking Root website button"/>
          <p:cNvPicPr>
            <a:picLocks noChangeAspect="1" noChangeArrowheads="1"/>
          </p:cNvPicPr>
          <p:nvPr/>
        </p:nvPicPr>
        <p:blipFill>
          <a:blip r:embed="rId3"/>
          <a:srcRect/>
          <a:stretch>
            <a:fillRect/>
          </a:stretch>
        </p:blipFill>
        <p:spPr bwMode="auto">
          <a:xfrm>
            <a:off x="228600" y="2286000"/>
            <a:ext cx="4419600" cy="44196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p:cNvSpPr>
          <p:nvPr>
            <p:ph type="title"/>
          </p:nvPr>
        </p:nvSpPr>
        <p:spPr>
          <a:xfrm>
            <a:off x="685800" y="109538"/>
            <a:ext cx="7772400" cy="1143000"/>
          </a:xfrm>
        </p:spPr>
        <p:txBody>
          <a:bodyPr/>
          <a:lstStyle/>
          <a:p>
            <a:r>
              <a:rPr lang="en-US" smtClean="0"/>
              <a:t>The Grandmother Project</a:t>
            </a:r>
          </a:p>
        </p:txBody>
      </p:sp>
      <p:pic>
        <p:nvPicPr>
          <p:cNvPr id="76802" name="Picture 4" descr="gm_circle_with_elders_950_480-644x320"/>
          <p:cNvPicPr>
            <a:picLocks noChangeAspect="1" noChangeArrowheads="1"/>
          </p:cNvPicPr>
          <p:nvPr/>
        </p:nvPicPr>
        <p:blipFill>
          <a:blip r:embed="rId3"/>
          <a:srcRect/>
          <a:stretch>
            <a:fillRect/>
          </a:stretch>
        </p:blipFill>
        <p:spPr bwMode="auto">
          <a:xfrm>
            <a:off x="762000" y="1676400"/>
            <a:ext cx="7639050" cy="379571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4" descr="281-6"/>
          <p:cNvPicPr>
            <a:picLocks noChangeAspect="1" noChangeArrowheads="1"/>
          </p:cNvPicPr>
          <p:nvPr/>
        </p:nvPicPr>
        <p:blipFill>
          <a:blip r:embed="rId3"/>
          <a:srcRect/>
          <a:stretch>
            <a:fillRect/>
          </a:stretch>
        </p:blipFill>
        <p:spPr bwMode="auto">
          <a:xfrm>
            <a:off x="0" y="0"/>
            <a:ext cx="5008563" cy="3756025"/>
          </a:xfrm>
          <a:prstGeom prst="rect">
            <a:avLst/>
          </a:prstGeom>
          <a:noFill/>
          <a:ln w="9525">
            <a:noFill/>
            <a:miter lim="800000"/>
            <a:headEnd/>
            <a:tailEnd/>
          </a:ln>
        </p:spPr>
      </p:pic>
    </p:spTree>
  </p:cSld>
  <p:clrMapOvr>
    <a:masterClrMapping/>
  </p:clrMapOvr>
  <p:transition spd="med" advTm="4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3" descr="P1020058"/>
          <p:cNvPicPr>
            <a:picLocks noChangeAspect="1" noChangeArrowheads="1"/>
          </p:cNvPicPr>
          <p:nvPr/>
        </p:nvPicPr>
        <p:blipFill>
          <a:blip r:embed="rId3"/>
          <a:srcRect/>
          <a:stretch>
            <a:fillRect/>
          </a:stretch>
        </p:blipFill>
        <p:spPr bwMode="auto">
          <a:xfrm>
            <a:off x="2209800" y="1600200"/>
            <a:ext cx="4800600" cy="3598863"/>
          </a:xfrm>
          <a:prstGeom prst="rect">
            <a:avLst/>
          </a:prstGeom>
          <a:noFill/>
          <a:ln w="9525">
            <a:noFill/>
            <a:miter lim="800000"/>
            <a:headEnd/>
            <a:tailEnd/>
          </a:ln>
        </p:spPr>
      </p:pic>
    </p:spTree>
  </p:cSld>
  <p:clrMapOvr>
    <a:masterClrMapping/>
  </p:clrMapOvr>
  <p:transition spd="med" advTm="4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3" descr="91-3"/>
          <p:cNvPicPr>
            <a:picLocks noChangeAspect="1" noChangeArrowheads="1"/>
          </p:cNvPicPr>
          <p:nvPr/>
        </p:nvPicPr>
        <p:blipFill>
          <a:blip r:embed="rId3"/>
          <a:srcRect/>
          <a:stretch>
            <a:fillRect/>
          </a:stretch>
        </p:blipFill>
        <p:spPr bwMode="auto">
          <a:xfrm>
            <a:off x="3886200" y="2914650"/>
            <a:ext cx="5257800" cy="3943350"/>
          </a:xfrm>
          <a:prstGeom prst="rect">
            <a:avLst/>
          </a:prstGeom>
          <a:noFill/>
          <a:ln w="9525">
            <a:noFill/>
            <a:miter lim="800000"/>
            <a:headEnd/>
            <a:tailEnd/>
          </a:ln>
        </p:spPr>
      </p:pic>
    </p:spTree>
  </p:cSld>
  <p:clrMapOvr>
    <a:masterClrMapping/>
  </p:clrMapOvr>
  <p:transition spd="med" advTm="4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3" descr="DSC00316"/>
          <p:cNvPicPr>
            <a:picLocks noChangeAspect="1" noChangeArrowheads="1"/>
          </p:cNvPicPr>
          <p:nvPr/>
        </p:nvPicPr>
        <p:blipFill>
          <a:blip r:embed="rId3"/>
          <a:srcRect/>
          <a:stretch>
            <a:fillRect/>
          </a:stretch>
        </p:blipFill>
        <p:spPr bwMode="auto">
          <a:xfrm>
            <a:off x="0" y="1828800"/>
            <a:ext cx="3781425" cy="5043488"/>
          </a:xfrm>
          <a:prstGeom prst="rect">
            <a:avLst/>
          </a:prstGeom>
          <a:noFill/>
          <a:ln w="9525">
            <a:noFill/>
            <a:miter lim="800000"/>
            <a:headEnd/>
            <a:tailEnd/>
          </a:ln>
        </p:spPr>
      </p:pic>
    </p:spTree>
  </p:cSld>
  <p:clrMapOvr>
    <a:masterClrMapping/>
  </p:clrMapOvr>
  <p:transition spd="med" advTm="4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5" descr="DSC00320"/>
          <p:cNvPicPr>
            <a:picLocks noChangeAspect="1" noChangeArrowheads="1"/>
          </p:cNvPicPr>
          <p:nvPr/>
        </p:nvPicPr>
        <p:blipFill>
          <a:blip r:embed="rId3"/>
          <a:srcRect/>
          <a:stretch>
            <a:fillRect/>
          </a:stretch>
        </p:blipFill>
        <p:spPr bwMode="auto">
          <a:xfrm>
            <a:off x="2057400" y="1676400"/>
            <a:ext cx="5080000" cy="3810000"/>
          </a:xfrm>
          <a:prstGeom prst="rect">
            <a:avLst/>
          </a:prstGeom>
          <a:noFill/>
          <a:ln w="9525">
            <a:noFill/>
            <a:miter lim="800000"/>
            <a:headEnd/>
            <a:tailEnd/>
          </a:ln>
        </p:spPr>
      </p:pic>
    </p:spTree>
  </p:cSld>
  <p:clrMapOvr>
    <a:masterClrMapping/>
  </p:clrMapOvr>
  <p:transition spd="med" advTm="4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3" descr="DSC00593"/>
          <p:cNvPicPr>
            <a:picLocks noChangeAspect="1" noChangeArrowheads="1"/>
          </p:cNvPicPr>
          <p:nvPr/>
        </p:nvPicPr>
        <p:blipFill>
          <a:blip r:embed="rId3"/>
          <a:srcRect/>
          <a:stretch>
            <a:fillRect/>
          </a:stretch>
        </p:blipFill>
        <p:spPr bwMode="auto">
          <a:xfrm>
            <a:off x="3352800" y="0"/>
            <a:ext cx="5791200" cy="4343400"/>
          </a:xfrm>
          <a:prstGeom prst="rect">
            <a:avLst/>
          </a:prstGeom>
          <a:noFill/>
          <a:ln w="9525">
            <a:noFill/>
            <a:miter lim="800000"/>
            <a:headEnd/>
            <a:tailEnd/>
          </a:ln>
        </p:spPr>
      </p:pic>
    </p:spTree>
  </p:cSld>
  <p:clrMapOvr>
    <a:masterClrMapping/>
  </p:clrMapOvr>
  <p:transition spd="med" advTm="400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151" descr="NYC0225"/>
          <p:cNvPicPr>
            <a:picLocks noChangeAspect="1" noChangeArrowheads="1"/>
          </p:cNvPicPr>
          <p:nvPr/>
        </p:nvPicPr>
        <p:blipFill>
          <a:blip r:embed="rId3"/>
          <a:srcRect/>
          <a:stretch>
            <a:fillRect/>
          </a:stretch>
        </p:blipFill>
        <p:spPr bwMode="auto">
          <a:xfrm>
            <a:off x="-4763" y="0"/>
            <a:ext cx="9377363" cy="689133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157" descr="Manhattan0225"/>
          <p:cNvPicPr>
            <a:picLocks noGrp="1" noChangeAspect="1" noChangeArrowheads="1"/>
          </p:cNvPicPr>
          <p:nvPr>
            <p:ph type="subTitle" sz="quarter" idx="4294967295"/>
          </p:nvPr>
        </p:nvPicPr>
        <p:blipFill>
          <a:blip r:embed="rId3"/>
          <a:srcRect/>
          <a:stretch>
            <a:fillRect/>
          </a:stretch>
        </p:blipFill>
        <p:spPr>
          <a:xfrm>
            <a:off x="0" y="0"/>
            <a:ext cx="9331325" cy="6858000"/>
          </a:xfrm>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QueensARRESTS2"/>
          <p:cNvPicPr>
            <a:picLocks noChangeAspect="1" noChangeArrowheads="1"/>
          </p:cNvPicPr>
          <p:nvPr/>
        </p:nvPicPr>
        <p:blipFill>
          <a:blip r:embed="rId3"/>
          <a:srcRect/>
          <a:stretch>
            <a:fillRect/>
          </a:stretch>
        </p:blipFill>
        <p:spPr bwMode="auto">
          <a:xfrm>
            <a:off x="133350" y="1327150"/>
            <a:ext cx="7848600" cy="4994275"/>
          </a:xfrm>
          <a:prstGeom prst="rect">
            <a:avLst/>
          </a:prstGeom>
          <a:noFill/>
          <a:ln w="9525">
            <a:noFill/>
            <a:miter lim="800000"/>
            <a:headEnd/>
            <a:tailEnd/>
          </a:ln>
        </p:spPr>
      </p:pic>
      <p:pic>
        <p:nvPicPr>
          <p:cNvPr id="43010" name="Picture 4" descr="ACT-UP stopchurch"/>
          <p:cNvPicPr>
            <a:picLocks noChangeAspect="1" noChangeArrowheads="1"/>
          </p:cNvPicPr>
          <p:nvPr/>
        </p:nvPicPr>
        <p:blipFill>
          <a:blip r:embed="rId4"/>
          <a:srcRect/>
          <a:stretch>
            <a:fillRect/>
          </a:stretch>
        </p:blipFill>
        <p:spPr bwMode="auto">
          <a:xfrm>
            <a:off x="6629400" y="304800"/>
            <a:ext cx="2378075" cy="62484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192" descr="Queens0225"/>
          <p:cNvPicPr>
            <a:picLocks noGrp="1" noChangeArrowheads="1"/>
          </p:cNvPicPr>
          <p:nvPr>
            <p:ph type="subTitle" sz="quarter" idx="4294967295"/>
          </p:nvPr>
        </p:nvPicPr>
        <p:blipFill>
          <a:blip r:embed="rId3"/>
          <a:srcRect/>
          <a:stretch>
            <a:fillRect/>
          </a:stretch>
        </p:blipFill>
        <p:spPr>
          <a:xfrm>
            <a:off x="0" y="0"/>
            <a:ext cx="9144000" cy="6858000"/>
          </a:xfrm>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195" descr="Brooklyn0225"/>
          <p:cNvPicPr>
            <a:picLocks noGrp="1" noChangeAspect="1" noChangeArrowheads="1"/>
          </p:cNvPicPr>
          <p:nvPr>
            <p:ph idx="4294967295"/>
          </p:nvPr>
        </p:nvPicPr>
        <p:blipFill>
          <a:blip r:embed="rId3"/>
          <a:srcRect/>
          <a:stretch>
            <a:fillRect/>
          </a:stretch>
        </p:blipFill>
        <p:spPr>
          <a:xfrm>
            <a:off x="0" y="0"/>
            <a:ext cx="9144000" cy="6862763"/>
          </a:xfrm>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9" name="Title 1"/>
          <p:cNvSpPr>
            <a:spLocks noGrp="1"/>
          </p:cNvSpPr>
          <p:nvPr>
            <p:ph type="title" idx="4294967295"/>
          </p:nvPr>
        </p:nvSpPr>
        <p:spPr/>
        <p:txBody>
          <a:bodyPr/>
          <a:lstStyle/>
          <a:p>
            <a:pPr eaLnBrk="1" hangingPunct="1"/>
            <a:r>
              <a:rPr lang="en-US" smtClean="0"/>
              <a:t>Involvement in HIV and Health</a:t>
            </a:r>
          </a:p>
        </p:txBody>
      </p:sp>
      <p:graphicFrame>
        <p:nvGraphicFramePr>
          <p:cNvPr id="293898" name="Object 10"/>
          <p:cNvGraphicFramePr>
            <a:graphicFrameLocks/>
          </p:cNvGraphicFramePr>
          <p:nvPr/>
        </p:nvGraphicFramePr>
        <p:xfrm>
          <a:off x="254000" y="1397000"/>
          <a:ext cx="8712200" cy="5207000"/>
        </p:xfrm>
        <a:graphic>
          <a:graphicData uri="http://schemas.openxmlformats.org/presentationml/2006/ole">
            <p:oleObj spid="_x0000_s293898" r:id="rId4" imgW="8711939" imgH="5206435" progId="Excel.Chart.8">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Grp="1" noRot="1" noChangeArrowheads="1"/>
          </p:cNvSpPr>
          <p:nvPr>
            <p:ph type="title" idx="4294967295"/>
          </p:nvPr>
        </p:nvSpPr>
        <p:spPr>
          <a:xfrm>
            <a:off x="304800" y="152400"/>
            <a:ext cx="8382000" cy="990600"/>
          </a:xfrm>
        </p:spPr>
        <p:txBody>
          <a:bodyPr/>
          <a:lstStyle/>
          <a:p>
            <a:r>
              <a:rPr lang="en-US" sz="3600" smtClean="0"/>
              <a:t>Image/Reputation Concerns</a:t>
            </a:r>
          </a:p>
        </p:txBody>
      </p:sp>
      <p:sp>
        <p:nvSpPr>
          <p:cNvPr id="295938" name="Rectangle 3"/>
          <p:cNvSpPr>
            <a:spLocks noGrp="1" noRot="1" noChangeArrowheads="1"/>
          </p:cNvSpPr>
          <p:nvPr>
            <p:ph idx="4294967295"/>
          </p:nvPr>
        </p:nvSpPr>
        <p:spPr>
          <a:xfrm>
            <a:off x="457200" y="1001713"/>
            <a:ext cx="8229600" cy="4398962"/>
          </a:xfrm>
        </p:spPr>
        <p:txBody>
          <a:bodyPr/>
          <a:lstStyle/>
          <a:p>
            <a:pPr>
              <a:lnSpc>
                <a:spcPct val="80000"/>
              </a:lnSpc>
              <a:buFont typeface="Arial" charset="0"/>
              <a:buNone/>
            </a:pPr>
            <a:endParaRPr lang="en-US" sz="2400" smtClean="0"/>
          </a:p>
          <a:p>
            <a:pPr>
              <a:lnSpc>
                <a:spcPct val="80000"/>
              </a:lnSpc>
              <a:buFont typeface="Arial" charset="0"/>
              <a:buNone/>
            </a:pPr>
            <a:r>
              <a:rPr lang="en-US" sz="2400" b="1" smtClean="0"/>
              <a:t>I:</a:t>
            </a:r>
            <a:r>
              <a:rPr lang="en-US" sz="2400" smtClean="0"/>
              <a:t> 	How do you think other people in your temple would feel about the temple being involved in activities with an AIDS focus?  Who would approve or who would oppose? </a:t>
            </a:r>
            <a:r>
              <a:rPr lang="en-US" sz="2400" b="1" smtClean="0"/>
              <a:t>….</a:t>
            </a:r>
          </a:p>
          <a:p>
            <a:pPr>
              <a:lnSpc>
                <a:spcPct val="80000"/>
              </a:lnSpc>
              <a:buFont typeface="Arial" charset="0"/>
              <a:buNone/>
            </a:pPr>
            <a:endParaRPr lang="en-US" sz="2400" b="1" smtClean="0"/>
          </a:p>
          <a:p>
            <a:pPr>
              <a:lnSpc>
                <a:spcPct val="80000"/>
              </a:lnSpc>
              <a:buFont typeface="Arial" charset="0"/>
              <a:buNone/>
            </a:pPr>
            <a:r>
              <a:rPr lang="en-US" sz="2400" b="1" smtClean="0"/>
              <a:t>R:</a:t>
            </a:r>
            <a:r>
              <a:rPr lang="en-US" sz="2400" smtClean="0"/>
              <a:t> …we would be absolutely supportive and cooperative… </a:t>
            </a:r>
          </a:p>
          <a:p>
            <a:pPr>
              <a:lnSpc>
                <a:spcPct val="80000"/>
              </a:lnSpc>
              <a:buFont typeface="Arial" charset="0"/>
              <a:buNone/>
            </a:pPr>
            <a:endParaRPr lang="en-US" sz="2400" smtClean="0"/>
          </a:p>
          <a:p>
            <a:pPr>
              <a:lnSpc>
                <a:spcPct val="80000"/>
              </a:lnSpc>
              <a:buFont typeface="Arial" charset="0"/>
              <a:buNone/>
            </a:pPr>
            <a:r>
              <a:rPr lang="en-US" sz="2400" b="1" smtClean="0"/>
              <a:t>I:</a:t>
            </a:r>
            <a:r>
              <a:rPr lang="en-US" sz="2400" smtClean="0"/>
              <a:t> 	How about other people in the community, Chinatown, do you feel your temple’s involvement in an AIDS-related educational or supportive program in the future would change their perception of this temple?  </a:t>
            </a:r>
          </a:p>
          <a:p>
            <a:pPr>
              <a:lnSpc>
                <a:spcPct val="80000"/>
              </a:lnSpc>
              <a:buFont typeface="Arial" charset="0"/>
              <a:buNone/>
            </a:pPr>
            <a:endParaRPr lang="en-US" sz="2400" b="1" smtClean="0"/>
          </a:p>
          <a:p>
            <a:pPr>
              <a:lnSpc>
                <a:spcPct val="80000"/>
              </a:lnSpc>
              <a:buFont typeface="Arial" charset="0"/>
              <a:buNone/>
            </a:pPr>
            <a:r>
              <a:rPr lang="en-US" sz="2400" b="1" smtClean="0"/>
              <a:t>R: </a:t>
            </a:r>
            <a:r>
              <a:rPr lang="en-US" sz="2400" smtClean="0"/>
              <a:t>I haven’t thought about it, but I don’t think so. Because we…</a:t>
            </a:r>
            <a:r>
              <a:rPr lang="en-US" sz="2400" u="sng" smtClean="0"/>
              <a:t>If we were to use our own name, then it may not be okay,</a:t>
            </a:r>
            <a:r>
              <a:rPr lang="en-US" sz="2400" smtClean="0"/>
              <a:t> but as long as we participate in activities done by outsiders, then it should be no problem.”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Rot="1" noChangeArrowheads="1"/>
          </p:cNvSpPr>
          <p:nvPr>
            <p:ph type="title" idx="4294967295"/>
          </p:nvPr>
        </p:nvSpPr>
        <p:spPr>
          <a:xfrm>
            <a:off x="381000" y="228600"/>
            <a:ext cx="8153400" cy="990600"/>
          </a:xfrm>
        </p:spPr>
        <p:txBody>
          <a:bodyPr/>
          <a:lstStyle/>
          <a:p>
            <a:r>
              <a:rPr lang="en-US" sz="3600" smtClean="0"/>
              <a:t>Fear of Difference</a:t>
            </a:r>
          </a:p>
        </p:txBody>
      </p:sp>
      <p:sp>
        <p:nvSpPr>
          <p:cNvPr id="297986" name="Rectangle 3"/>
          <p:cNvSpPr>
            <a:spLocks noGrp="1" noRot="1" noChangeArrowheads="1"/>
          </p:cNvSpPr>
          <p:nvPr>
            <p:ph idx="4294967295"/>
          </p:nvPr>
        </p:nvSpPr>
        <p:spPr>
          <a:xfrm>
            <a:off x="457200" y="1901825"/>
            <a:ext cx="8229600" cy="4038600"/>
          </a:xfrm>
        </p:spPr>
        <p:txBody>
          <a:bodyPr/>
          <a:lstStyle/>
          <a:p>
            <a:pPr lvl="1"/>
            <a:endParaRPr lang="en-US" sz="2400" smtClean="0"/>
          </a:p>
          <a:p>
            <a:pPr lvl="1"/>
            <a:r>
              <a:rPr lang="en-US" sz="2400" smtClean="0"/>
              <a:t>“we’re not ready to have these different social groups come, lower class, or troubles or issues the church will not be ready for. I guess, [our church members] don’t know how to maybe care for them, and in a way, </a:t>
            </a:r>
            <a:r>
              <a:rPr lang="en-US" sz="2400" u="sng" smtClean="0"/>
              <a:t>it could be problematic to have their kids mix with our kids</a:t>
            </a:r>
            <a:r>
              <a:rPr lang="en-US" sz="2400" smtClean="0"/>
              <a:t>, so there is a lot, some fears already, about influence and culture already.”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p:cNvSpPr>
          <p:nvPr>
            <p:ph type="title"/>
          </p:nvPr>
        </p:nvSpPr>
        <p:spPr/>
        <p:txBody>
          <a:bodyPr/>
          <a:lstStyle/>
          <a:p>
            <a:r>
              <a:rPr lang="en-US" sz="3600" smtClean="0"/>
              <a:t>Homosexuality</a:t>
            </a:r>
          </a:p>
        </p:txBody>
      </p:sp>
      <p:sp>
        <p:nvSpPr>
          <p:cNvPr id="300034" name="Rectangle 3"/>
          <p:cNvSpPr>
            <a:spLocks noGrp="1"/>
          </p:cNvSpPr>
          <p:nvPr>
            <p:ph type="body" idx="1"/>
          </p:nvPr>
        </p:nvSpPr>
        <p:spPr/>
        <p:txBody>
          <a:bodyPr/>
          <a:lstStyle/>
          <a:p>
            <a:pPr>
              <a:lnSpc>
                <a:spcPct val="90000"/>
              </a:lnSpc>
              <a:buFont typeface="Arial" charset="0"/>
              <a:buNone/>
            </a:pPr>
            <a:endParaRPr lang="en-US" sz="2800" smtClean="0"/>
          </a:p>
          <a:p>
            <a:pPr lvl="1">
              <a:lnSpc>
                <a:spcPct val="90000"/>
              </a:lnSpc>
            </a:pPr>
            <a:r>
              <a:rPr lang="en-US" sz="2400" smtClean="0"/>
              <a:t>“just like any other thing that God sees as sin, …thou should not murder, thou should not steal, thou should not lie, </a:t>
            </a:r>
            <a:r>
              <a:rPr lang="en-US" sz="2400" u="sng" smtClean="0"/>
              <a:t>the Bible is very strict … that you should have no immoral relationship …with men and men, women and women.”</a:t>
            </a:r>
            <a:r>
              <a:rPr lang="en-US" sz="2400" smtClean="0"/>
              <a:t> </a:t>
            </a:r>
          </a:p>
          <a:p>
            <a:pPr lvl="1">
              <a:lnSpc>
                <a:spcPct val="90000"/>
              </a:lnSpc>
            </a:pPr>
            <a:endParaRPr lang="en-US" sz="2400" smtClean="0"/>
          </a:p>
          <a:p>
            <a:pPr lvl="1">
              <a:lnSpc>
                <a:spcPct val="90000"/>
              </a:lnSpc>
            </a:pPr>
            <a:r>
              <a:rPr lang="en-US" sz="2400" smtClean="0"/>
              <a:t>“Of course we say homosexuality is not favored by God…In the Book of Romans, it’s said that the things between the same gender are shameful things, </a:t>
            </a:r>
            <a:r>
              <a:rPr lang="en-US" sz="2400" u="sng" smtClean="0"/>
              <a:t>God does not like them, and they would get the justified retribution.”</a:t>
            </a:r>
          </a:p>
          <a:p>
            <a:pPr lvl="1">
              <a:lnSpc>
                <a:spcPct val="90000"/>
              </a:lnSpc>
            </a:pPr>
            <a:endParaRPr lang="en-US" sz="240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p:cNvSpPr>
          <p:nvPr>
            <p:ph type="title"/>
          </p:nvPr>
        </p:nvSpPr>
        <p:spPr/>
        <p:txBody>
          <a:bodyPr/>
          <a:lstStyle/>
          <a:p>
            <a:r>
              <a:rPr lang="en-US" sz="3600" smtClean="0"/>
              <a:t>Homosexuality</a:t>
            </a:r>
          </a:p>
        </p:txBody>
      </p:sp>
      <p:sp>
        <p:nvSpPr>
          <p:cNvPr id="302082" name="Rectangle 3"/>
          <p:cNvSpPr>
            <a:spLocks noGrp="1"/>
          </p:cNvSpPr>
          <p:nvPr>
            <p:ph type="body" idx="1"/>
          </p:nvPr>
        </p:nvSpPr>
        <p:spPr/>
        <p:txBody>
          <a:bodyPr/>
          <a:lstStyle/>
          <a:p>
            <a:pPr>
              <a:lnSpc>
                <a:spcPct val="90000"/>
              </a:lnSpc>
              <a:buFont typeface="Arial" charset="0"/>
              <a:buNone/>
            </a:pPr>
            <a:endParaRPr lang="en-US" sz="2800" smtClean="0"/>
          </a:p>
          <a:p>
            <a:pPr lvl="1">
              <a:lnSpc>
                <a:spcPct val="90000"/>
              </a:lnSpc>
            </a:pPr>
            <a:r>
              <a:rPr lang="en-US" sz="2400" smtClean="0"/>
              <a:t>“Some people will say men being with men, women being with women, then it will cause chaos. </a:t>
            </a:r>
            <a:r>
              <a:rPr lang="en-US" sz="2400" u="sng" smtClean="0"/>
              <a:t>I don’t believe that will cause chaos…I don’t think it’s wrong,</a:t>
            </a:r>
            <a:r>
              <a:rPr lang="en-US" sz="2400" smtClean="0"/>
              <a:t> since it’s only the very few.” </a:t>
            </a:r>
          </a:p>
          <a:p>
            <a:pPr lvl="1">
              <a:lnSpc>
                <a:spcPct val="90000"/>
              </a:lnSpc>
            </a:pPr>
            <a:endParaRPr lang="en-US" sz="2400" smtClean="0"/>
          </a:p>
          <a:p>
            <a:pPr lvl="1">
              <a:lnSpc>
                <a:spcPct val="90000"/>
              </a:lnSpc>
            </a:pPr>
            <a:r>
              <a:rPr lang="en-US" sz="2400" smtClean="0"/>
              <a:t>“I know what the Bible says and what the church teaches. But I have an uncle who is gay and I love him. </a:t>
            </a:r>
            <a:r>
              <a:rPr lang="en-US" sz="2400" u="sng" smtClean="0"/>
              <a:t>I just wish the church would build bridges instead of burning them.”</a:t>
            </a:r>
          </a:p>
          <a:p>
            <a:pPr>
              <a:lnSpc>
                <a:spcPct val="90000"/>
              </a:lnSpc>
              <a:buFont typeface="Arial" charset="0"/>
              <a:buNone/>
            </a:pPr>
            <a:r>
              <a:rPr lang="en-US" sz="2800" smtClean="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9" name="Title 1"/>
          <p:cNvSpPr>
            <a:spLocks noGrp="1"/>
          </p:cNvSpPr>
          <p:nvPr>
            <p:ph type="title" idx="4294967295"/>
          </p:nvPr>
        </p:nvSpPr>
        <p:spPr/>
        <p:txBody>
          <a:bodyPr/>
          <a:lstStyle/>
          <a:p>
            <a:pPr eaLnBrk="1" hangingPunct="1"/>
            <a:r>
              <a:rPr lang="en-US" sz="4000" smtClean="0"/>
              <a:t>HIV Knowledge</a:t>
            </a:r>
          </a:p>
        </p:txBody>
      </p:sp>
      <p:graphicFrame>
        <p:nvGraphicFramePr>
          <p:cNvPr id="252938" name="Object 10"/>
          <p:cNvGraphicFramePr>
            <a:graphicFrameLocks/>
          </p:cNvGraphicFramePr>
          <p:nvPr/>
        </p:nvGraphicFramePr>
        <p:xfrm>
          <a:off x="101600" y="1320800"/>
          <a:ext cx="8940800" cy="5511800"/>
        </p:xfrm>
        <a:graphic>
          <a:graphicData uri="http://schemas.openxmlformats.org/presentationml/2006/ole">
            <p:oleObj spid="_x0000_s252938" r:id="rId4" imgW="8937511" imgH="5511262" progId="Excel.Chart.8">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rtlCol="0">
            <a:normAutofit fontScale="90000"/>
          </a:bodyPr>
          <a:lstStyle/>
          <a:p>
            <a:pPr eaLnBrk="1" fontAlgn="auto" hangingPunct="1">
              <a:spcAft>
                <a:spcPts val="0"/>
              </a:spcAft>
              <a:defRPr/>
            </a:pPr>
            <a:r>
              <a:rPr lang="en-US" dirty="0" smtClean="0"/>
              <a:t>HIV/AIDS Attitudes: Worry &amp; Stigma</a:t>
            </a:r>
            <a:endParaRPr lang="en-US" dirty="0"/>
          </a:p>
        </p:txBody>
      </p:sp>
      <p:graphicFrame>
        <p:nvGraphicFramePr>
          <p:cNvPr id="257034" name="Object 10"/>
          <p:cNvGraphicFramePr>
            <a:graphicFrameLocks/>
          </p:cNvGraphicFramePr>
          <p:nvPr/>
        </p:nvGraphicFramePr>
        <p:xfrm>
          <a:off x="482600" y="1239838"/>
          <a:ext cx="8102600" cy="5664200"/>
        </p:xfrm>
        <a:graphic>
          <a:graphicData uri="http://schemas.openxmlformats.org/presentationml/2006/ole">
            <p:oleObj spid="_x0000_s257034" r:id="rId4" imgW="8102286" imgH="5669771" progId="Excel.Chart.8">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rtlCol="0">
            <a:normAutofit fontScale="90000"/>
          </a:bodyPr>
          <a:lstStyle/>
          <a:p>
            <a:pPr eaLnBrk="1" fontAlgn="auto" hangingPunct="1">
              <a:spcAft>
                <a:spcPts val="0"/>
              </a:spcAft>
              <a:defRPr/>
            </a:pPr>
            <a:r>
              <a:rPr lang="en-US" dirty="0" smtClean="0"/>
              <a:t>HIV/AIDS Attitudes: Support &amp; Awareness</a:t>
            </a:r>
            <a:endParaRPr lang="en-US" dirty="0"/>
          </a:p>
        </p:txBody>
      </p:sp>
      <p:graphicFrame>
        <p:nvGraphicFramePr>
          <p:cNvPr id="259082" name="Object 10"/>
          <p:cNvGraphicFramePr>
            <a:graphicFrameLocks/>
          </p:cNvGraphicFramePr>
          <p:nvPr/>
        </p:nvGraphicFramePr>
        <p:xfrm>
          <a:off x="177800" y="1092200"/>
          <a:ext cx="8788400" cy="5664200"/>
        </p:xfrm>
        <a:graphic>
          <a:graphicData uri="http://schemas.openxmlformats.org/presentationml/2006/ole">
            <p:oleObj spid="_x0000_s259082" r:id="rId4" imgW="8791194" imgH="5663675" progId="Excel.Chart.8">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descr="France-pope-religion-AIDS-45134"/>
          <p:cNvPicPr>
            <a:picLocks noChangeAspect="1" noChangeArrowheads="1"/>
          </p:cNvPicPr>
          <p:nvPr/>
        </p:nvPicPr>
        <p:blipFill>
          <a:blip r:embed="rId3"/>
          <a:srcRect/>
          <a:stretch>
            <a:fillRect/>
          </a:stretch>
        </p:blipFill>
        <p:spPr bwMode="auto">
          <a:xfrm>
            <a:off x="457200" y="666750"/>
            <a:ext cx="8229600" cy="56515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31" name="Title 1"/>
          <p:cNvSpPr>
            <a:spLocks noGrp="1"/>
          </p:cNvSpPr>
          <p:nvPr>
            <p:ph type="title" idx="4294967295"/>
          </p:nvPr>
        </p:nvSpPr>
        <p:spPr/>
        <p:txBody>
          <a:bodyPr/>
          <a:lstStyle/>
          <a:p>
            <a:pPr eaLnBrk="1" hangingPunct="1"/>
            <a:r>
              <a:rPr lang="en-US" sz="4000" smtClean="0"/>
              <a:t>Views on Organizational Involvement</a:t>
            </a:r>
          </a:p>
        </p:txBody>
      </p:sp>
      <p:graphicFrame>
        <p:nvGraphicFramePr>
          <p:cNvPr id="261130" name="Object 10"/>
          <p:cNvGraphicFramePr>
            <a:graphicFrameLocks/>
          </p:cNvGraphicFramePr>
          <p:nvPr/>
        </p:nvGraphicFramePr>
        <p:xfrm>
          <a:off x="254000" y="1549400"/>
          <a:ext cx="8788400" cy="5283200"/>
        </p:xfrm>
        <a:graphic>
          <a:graphicData uri="http://schemas.openxmlformats.org/presentationml/2006/ole">
            <p:oleObj spid="_x0000_s261130" r:id="rId4" imgW="8785097" imgH="5285690" progId="Excel.Chart.8">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9" name="Title 1"/>
          <p:cNvSpPr>
            <a:spLocks noGrp="1"/>
          </p:cNvSpPr>
          <p:nvPr>
            <p:ph type="title" idx="4294967295"/>
          </p:nvPr>
        </p:nvSpPr>
        <p:spPr/>
        <p:txBody>
          <a:bodyPr/>
          <a:lstStyle/>
          <a:p>
            <a:pPr eaLnBrk="1" hangingPunct="1"/>
            <a:r>
              <a:rPr lang="en-US" sz="4000" smtClean="0"/>
              <a:t>HIV Workshop Topics</a:t>
            </a:r>
          </a:p>
        </p:txBody>
      </p:sp>
      <p:graphicFrame>
        <p:nvGraphicFramePr>
          <p:cNvPr id="263178" name="Object 10"/>
          <p:cNvGraphicFramePr>
            <a:graphicFrameLocks/>
          </p:cNvGraphicFramePr>
          <p:nvPr/>
        </p:nvGraphicFramePr>
        <p:xfrm>
          <a:off x="330200" y="1549400"/>
          <a:ext cx="8407400" cy="5283200"/>
        </p:xfrm>
        <a:graphic>
          <a:graphicData uri="http://schemas.openxmlformats.org/presentationml/2006/ole">
            <p:oleObj spid="_x0000_s263178" r:id="rId4" imgW="8407113" imgH="5285690" progId="Excel.Chart.8">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69" name="Picture 2"/>
          <p:cNvPicPr>
            <a:picLocks noChangeAspect="1" noChangeArrowheads="1"/>
          </p:cNvPicPr>
          <p:nvPr/>
        </p:nvPicPr>
        <p:blipFill>
          <a:blip r:embed="rId2"/>
          <a:srcRect/>
          <a:stretch>
            <a:fillRect/>
          </a:stretch>
        </p:blipFill>
        <p:spPr bwMode="auto">
          <a:xfrm>
            <a:off x="327025" y="14288"/>
            <a:ext cx="8540750" cy="68294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3" name="Picture 2"/>
          <p:cNvPicPr>
            <a:picLocks noChangeAspect="1" noChangeArrowheads="1"/>
          </p:cNvPicPr>
          <p:nvPr/>
        </p:nvPicPr>
        <p:blipFill>
          <a:blip r:embed="rId2"/>
          <a:srcRect/>
          <a:stretch>
            <a:fillRect/>
          </a:stretch>
        </p:blipFill>
        <p:spPr bwMode="auto">
          <a:xfrm>
            <a:off x="276225" y="0"/>
            <a:ext cx="8575675" cy="6858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2"/>
          <p:cNvSpPr>
            <a:spLocks noGrp="1"/>
          </p:cNvSpPr>
          <p:nvPr>
            <p:ph type="title"/>
          </p:nvPr>
        </p:nvSpPr>
        <p:spPr/>
        <p:txBody>
          <a:bodyPr/>
          <a:lstStyle/>
          <a:p>
            <a:r>
              <a:rPr lang="en-US" sz="3600" smtClean="0"/>
              <a:t>The Stigma Challenge</a:t>
            </a:r>
          </a:p>
        </p:txBody>
      </p:sp>
      <p:sp>
        <p:nvSpPr>
          <p:cNvPr id="316418" name="Rectangle 3"/>
          <p:cNvSpPr>
            <a:spLocks noGrp="1"/>
          </p:cNvSpPr>
          <p:nvPr>
            <p:ph type="body" idx="1"/>
          </p:nvPr>
        </p:nvSpPr>
        <p:spPr/>
        <p:txBody>
          <a:bodyPr/>
          <a:lstStyle/>
          <a:p>
            <a:r>
              <a:rPr lang="en-US" sz="2400" smtClean="0"/>
              <a:t>What can we do to eliminate stigma as a factor in increasing HIV risk, creating barriers to care, and contributing to poor mental health and isolation among people living with HIV/AIDS?</a:t>
            </a:r>
          </a:p>
          <a:p>
            <a:endParaRPr lang="en-US" sz="2400" smtClean="0"/>
          </a:p>
          <a:p>
            <a:r>
              <a:rPr lang="en-US" sz="2400" smtClean="0"/>
              <a:t>How can we motivate our communities’ leaders to speak out against HIV stigma?</a:t>
            </a:r>
          </a:p>
          <a:p>
            <a:endParaRPr lang="en-US" sz="2400" smtClean="0"/>
          </a:p>
          <a:p>
            <a:r>
              <a:rPr lang="en-US" sz="2400" smtClean="0"/>
              <a:t>Should public policy encourage religious institutions’ involvement in HIV/AIDS education?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4" descr="29nuns"/>
          <p:cNvPicPr>
            <a:picLocks noChangeAspect="1" noChangeArrowheads="1"/>
          </p:cNvPicPr>
          <p:nvPr/>
        </p:nvPicPr>
        <p:blipFill>
          <a:blip r:embed="rId3"/>
          <a:srcRect/>
          <a:stretch>
            <a:fillRect/>
          </a:stretch>
        </p:blipFill>
        <p:spPr bwMode="auto">
          <a:xfrm>
            <a:off x="590550" y="381000"/>
            <a:ext cx="8001000" cy="60182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descr="saddleback_sig_logo_hivaids"/>
          <p:cNvPicPr>
            <a:picLocks noChangeAspect="1" noChangeArrowheads="1"/>
          </p:cNvPicPr>
          <p:nvPr/>
        </p:nvPicPr>
        <p:blipFill>
          <a:blip r:embed="rId3"/>
          <a:srcRect/>
          <a:stretch>
            <a:fillRect/>
          </a:stretch>
        </p:blipFill>
        <p:spPr bwMode="auto">
          <a:xfrm>
            <a:off x="1276350" y="304800"/>
            <a:ext cx="6324600" cy="6324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a:xfrm>
            <a:off x="531813" y="325438"/>
            <a:ext cx="7627937" cy="909637"/>
          </a:xfrm>
        </p:spPr>
        <p:txBody>
          <a:bodyPr lIns="92075" tIns="46038" rIns="92075" bIns="46038"/>
          <a:lstStyle/>
          <a:p>
            <a:r>
              <a:rPr lang="en-US" smtClean="0"/>
              <a:t>Public Policy Contexts</a:t>
            </a:r>
          </a:p>
        </p:txBody>
      </p:sp>
      <p:sp>
        <p:nvSpPr>
          <p:cNvPr id="51202" name="Rectangle 3"/>
          <p:cNvSpPr>
            <a:spLocks noGrp="1" noChangeArrowheads="1"/>
          </p:cNvSpPr>
          <p:nvPr>
            <p:ph idx="4294967295"/>
          </p:nvPr>
        </p:nvSpPr>
        <p:spPr>
          <a:xfrm>
            <a:off x="609600" y="1343025"/>
            <a:ext cx="7772400" cy="5133975"/>
          </a:xfrm>
        </p:spPr>
        <p:txBody>
          <a:bodyPr lIns="92075" tIns="46038" rIns="92075" bIns="46038"/>
          <a:lstStyle/>
          <a:p>
            <a:pPr>
              <a:lnSpc>
                <a:spcPct val="90000"/>
              </a:lnSpc>
            </a:pPr>
            <a:endParaRPr lang="en-US" sz="2800" smtClean="0"/>
          </a:p>
          <a:p>
            <a:pPr>
              <a:lnSpc>
                <a:spcPct val="90000"/>
              </a:lnSpc>
            </a:pPr>
            <a:r>
              <a:rPr lang="en-US" sz="2800" smtClean="0"/>
              <a:t>White House Office of Faith-based and Neighborhood Partnerships</a:t>
            </a:r>
          </a:p>
          <a:p>
            <a:pPr>
              <a:lnSpc>
                <a:spcPct val="90000"/>
              </a:lnSpc>
            </a:pPr>
            <a:r>
              <a:rPr lang="en-US" sz="2800" smtClean="0"/>
              <a:t>Nonprofit Law:</a:t>
            </a:r>
          </a:p>
          <a:p>
            <a:pPr lvl="1">
              <a:lnSpc>
                <a:spcPct val="90000"/>
              </a:lnSpc>
            </a:pPr>
            <a:r>
              <a:rPr lang="en-US" sz="2400" smtClean="0"/>
              <a:t>Not required to apply for tax-exempt status</a:t>
            </a:r>
          </a:p>
          <a:p>
            <a:pPr lvl="1">
              <a:lnSpc>
                <a:spcPct val="90000"/>
              </a:lnSpc>
            </a:pPr>
            <a:r>
              <a:rPr lang="en-US" sz="2400" smtClean="0"/>
              <a:t>Not required to file IRS 990 Form</a:t>
            </a:r>
          </a:p>
          <a:p>
            <a:pPr>
              <a:lnSpc>
                <a:spcPct val="90000"/>
              </a:lnSpc>
            </a:pPr>
            <a:r>
              <a:rPr lang="en-US" sz="2800" smtClean="0"/>
              <a:t>Religious Land Use and Institutionalized Persons Act (RLUIPA)</a:t>
            </a:r>
          </a:p>
          <a:p>
            <a:pPr>
              <a:lnSpc>
                <a:spcPct val="90000"/>
              </a:lnSpc>
            </a:pPr>
            <a:r>
              <a:rPr lang="en-US" sz="2800" smtClean="0"/>
              <a:t>Increasing presence of evangelical grassroots movements in politics</a:t>
            </a:r>
          </a:p>
          <a:p>
            <a:pPr>
              <a:lnSpc>
                <a:spcPct val="90000"/>
              </a:lnSpc>
            </a:pPr>
            <a:r>
              <a:rPr lang="en-US" sz="2800" smtClean="0"/>
              <a:t>Religion’s impact on HIV/AIDS policy</a:t>
            </a:r>
          </a:p>
          <a:p>
            <a:pPr>
              <a:lnSpc>
                <a:spcPct val="80000"/>
              </a:lnSpc>
            </a:pPr>
            <a:endParaRPr lang="en-US" sz="2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838200" y="1676400"/>
            <a:ext cx="7467600" cy="3048000"/>
          </a:xfrm>
          <a:prstGeom prst="rect">
            <a:avLst/>
          </a:prstGeom>
          <a:noFill/>
          <a:ln w="9525">
            <a:noFill/>
            <a:miter lim="800000"/>
            <a:headEnd/>
            <a:tailEnd/>
          </a:ln>
        </p:spPr>
        <p:txBody>
          <a:bodyPr lIns="92075" tIns="46038" rIns="92075" bIns="46038" anchor="ctr"/>
          <a:lstStyle/>
          <a:p>
            <a:pPr algn="ctr"/>
            <a:r>
              <a:rPr lang="en-US" sz="4400">
                <a:solidFill>
                  <a:schemeClr val="tx2"/>
                </a:solidFill>
              </a:rPr>
              <a:t>Background:</a:t>
            </a:r>
          </a:p>
          <a:p>
            <a:pPr algn="ctr"/>
            <a:r>
              <a:rPr lang="en-US" sz="3200">
                <a:solidFill>
                  <a:schemeClr val="tx2"/>
                </a:solidFill>
              </a:rPr>
              <a:t>Asian American Population and HIV/AIDS Epidemiology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457200" y="304800"/>
            <a:ext cx="7772400" cy="1143000"/>
          </a:xfrm>
          <a:prstGeom prst="rect">
            <a:avLst/>
          </a:prstGeom>
          <a:noFill/>
          <a:ln w="9525">
            <a:noFill/>
            <a:miter lim="800000"/>
            <a:headEnd/>
            <a:tailEnd/>
          </a:ln>
        </p:spPr>
        <p:txBody>
          <a:bodyPr lIns="92075" tIns="46038" rIns="92075" bIns="46038" anchor="ctr"/>
          <a:lstStyle/>
          <a:p>
            <a:pPr algn="ctr"/>
            <a:r>
              <a:rPr lang="en-US" sz="4400">
                <a:solidFill>
                  <a:schemeClr val="tx2"/>
                </a:solidFill>
              </a:rPr>
              <a:t>Asian Population</a:t>
            </a:r>
          </a:p>
        </p:txBody>
      </p:sp>
      <p:sp>
        <p:nvSpPr>
          <p:cNvPr id="55298" name="Rectangle 3"/>
          <p:cNvSpPr>
            <a:spLocks noChangeArrowheads="1"/>
          </p:cNvSpPr>
          <p:nvPr/>
        </p:nvSpPr>
        <p:spPr bwMode="auto">
          <a:xfrm>
            <a:off x="685800" y="1981200"/>
            <a:ext cx="7772400" cy="4114800"/>
          </a:xfrm>
          <a:prstGeom prst="rect">
            <a:avLst/>
          </a:prstGeom>
          <a:noFill/>
          <a:ln w="9525">
            <a:noFill/>
            <a:miter lim="800000"/>
            <a:headEnd/>
            <a:tailEnd/>
          </a:ln>
        </p:spPr>
        <p:txBody>
          <a:bodyPr lIns="92075" tIns="46038" rIns="92075" bIns="46038"/>
          <a:lstStyle/>
          <a:p>
            <a:pPr marL="457200" indent="-457200">
              <a:lnSpc>
                <a:spcPct val="90000"/>
              </a:lnSpc>
              <a:spcBef>
                <a:spcPct val="20000"/>
              </a:spcBef>
              <a:buClr>
                <a:schemeClr val="tx1"/>
              </a:buClr>
              <a:buFont typeface="Arial" charset="0"/>
              <a:buChar char="•"/>
            </a:pPr>
            <a:r>
              <a:rPr lang="en-US" sz="3200"/>
              <a:t>Asian population growth in NYC</a:t>
            </a:r>
          </a:p>
          <a:p>
            <a:pPr marL="1371600" lvl="2" indent="-457200">
              <a:lnSpc>
                <a:spcPct val="90000"/>
              </a:lnSpc>
              <a:spcBef>
                <a:spcPct val="20000"/>
              </a:spcBef>
              <a:buClr>
                <a:schemeClr val="tx1"/>
              </a:buClr>
              <a:buFont typeface="Arial" charset="0"/>
              <a:buChar char="•"/>
            </a:pPr>
            <a:r>
              <a:rPr lang="en-US" sz="3200"/>
              <a:t>71% between 1990 and 2000</a:t>
            </a:r>
          </a:p>
          <a:p>
            <a:pPr marL="1371600" lvl="2" indent="-457200">
              <a:lnSpc>
                <a:spcPct val="90000"/>
              </a:lnSpc>
              <a:spcBef>
                <a:spcPct val="20000"/>
              </a:spcBef>
              <a:buClr>
                <a:schemeClr val="tx1"/>
              </a:buClr>
              <a:buFont typeface="Arial" charset="0"/>
              <a:buChar char="•"/>
            </a:pPr>
            <a:r>
              <a:rPr lang="en-US" sz="3200"/>
              <a:t>32% between 2000 and 2010.</a:t>
            </a:r>
          </a:p>
          <a:p>
            <a:pPr marL="457200" indent="-457200">
              <a:lnSpc>
                <a:spcPct val="90000"/>
              </a:lnSpc>
              <a:spcBef>
                <a:spcPct val="20000"/>
              </a:spcBef>
              <a:buClr>
                <a:schemeClr val="tx1"/>
              </a:buClr>
              <a:buFont typeface="Arial" charset="0"/>
              <a:buChar char="•"/>
            </a:pPr>
            <a:endParaRPr lang="en-US" sz="3200"/>
          </a:p>
          <a:p>
            <a:pPr marL="457200" indent="-457200">
              <a:lnSpc>
                <a:spcPct val="90000"/>
              </a:lnSpc>
              <a:spcBef>
                <a:spcPct val="20000"/>
              </a:spcBef>
              <a:buClr>
                <a:schemeClr val="tx1"/>
              </a:buClr>
              <a:buFont typeface="Arial" charset="0"/>
              <a:buChar char="•"/>
            </a:pPr>
            <a:r>
              <a:rPr lang="en-US" sz="3200"/>
              <a:t>More than one million Asians in NYC in 2010 (about 13% of NYC’s total population).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914</TotalTime>
  <Words>2022</Words>
  <Application>Microsoft Office PowerPoint</Application>
  <PresentationFormat>On-screen Show (4:3)</PresentationFormat>
  <Paragraphs>263</Paragraphs>
  <Slides>44</Slides>
  <Notes>37</Notes>
  <HiddenSlides>0</HiddenSlides>
  <MMClips>0</MMClips>
  <ScaleCrop>false</ScaleCrop>
  <HeadingPairs>
    <vt:vector size="8" baseType="variant">
      <vt:variant>
        <vt:lpstr>Fonts Used</vt:lpstr>
      </vt:variant>
      <vt:variant>
        <vt:i4>5</vt:i4>
      </vt:variant>
      <vt:variant>
        <vt:lpstr>Design Template</vt:lpstr>
      </vt:variant>
      <vt:variant>
        <vt:i4>26</vt:i4>
      </vt:variant>
      <vt:variant>
        <vt:lpstr>Embedded OLE Servers</vt:lpstr>
      </vt:variant>
      <vt:variant>
        <vt:i4>1</vt:i4>
      </vt:variant>
      <vt:variant>
        <vt:lpstr>Slide Titles</vt:lpstr>
      </vt:variant>
      <vt:variant>
        <vt:i4>44</vt:i4>
      </vt:variant>
    </vt:vector>
  </HeadingPairs>
  <TitlesOfParts>
    <vt:vector size="76" baseType="lpstr">
      <vt:lpstr>Arial</vt:lpstr>
      <vt:lpstr>Calibri</vt:lpstr>
      <vt:lpstr>Arial Black</vt:lpstr>
      <vt:lpstr>Wingdings</vt:lpstr>
      <vt:lpstr>Times New Roman</vt:lpstr>
      <vt:lpstr>Office Theme</vt:lpstr>
      <vt:lpstr>Glass Layers</vt:lpstr>
      <vt:lpstr>1_Glass Layers</vt:lpstr>
      <vt:lpstr>Office Theme</vt:lpstr>
      <vt:lpstr>Glass Layers</vt:lpstr>
      <vt:lpstr>Glass Layers</vt:lpstr>
      <vt:lpstr>Glass Layers</vt:lpstr>
      <vt:lpstr>Glass Layers</vt:lpstr>
      <vt:lpstr>Glass Layers</vt:lpstr>
      <vt:lpstr>Glass Layers</vt:lpstr>
      <vt:lpstr>Glass Layers</vt:lpstr>
      <vt:lpstr>Glass Layers</vt:lpstr>
      <vt:lpstr>Glass Layers</vt:lpstr>
      <vt:lpstr>Glass Layers</vt:lpstr>
      <vt:lpstr>Glass Layers</vt:lpstr>
      <vt:lpstr>1_Glass Layers</vt:lpstr>
      <vt:lpstr>1_Glass Layers</vt:lpstr>
      <vt:lpstr>1_Glass Layers</vt:lpstr>
      <vt:lpstr>1_Glass Layers</vt:lpstr>
      <vt:lpstr>1_Glass Layers</vt:lpstr>
      <vt:lpstr>1_Glass Layers</vt:lpstr>
      <vt:lpstr>1_Glass Layers</vt:lpstr>
      <vt:lpstr>1_Glass Layers</vt:lpstr>
      <vt:lpstr>1_Glass Layers</vt:lpstr>
      <vt:lpstr>1_Glass Layers</vt:lpstr>
      <vt:lpstr>1_Glass Layers</vt:lpstr>
      <vt:lpstr>Microsoft Excel Chart</vt:lpstr>
      <vt:lpstr>Partnering with Chinese Immigrant Religious Institutions to Raise HIV Awareness and Confront Stigma </vt:lpstr>
      <vt:lpstr>Slide 2</vt:lpstr>
      <vt:lpstr>Slide 3</vt:lpstr>
      <vt:lpstr>Slide 4</vt:lpstr>
      <vt:lpstr>Slide 5</vt:lpstr>
      <vt:lpstr>Slide 6</vt:lpstr>
      <vt:lpstr>Public Policy Contexts</vt:lpstr>
      <vt:lpstr>Slide 8</vt:lpstr>
      <vt:lpstr>Slide 9</vt:lpstr>
      <vt:lpstr>Slide 10</vt:lpstr>
      <vt:lpstr>Asians and HIV in the US</vt:lpstr>
      <vt:lpstr>HIV/AIDS in the Asia</vt:lpstr>
      <vt:lpstr>Guiding Questions</vt:lpstr>
      <vt:lpstr>New York City</vt:lpstr>
      <vt:lpstr>New York City, API</vt:lpstr>
      <vt:lpstr>Slide 16</vt:lpstr>
      <vt:lpstr>Stigma and Isolation</vt:lpstr>
      <vt:lpstr>Mental health</vt:lpstr>
      <vt:lpstr>APICHA – Asian and Pacific Islander Coalition on HIV/AIDS (NYC)</vt:lpstr>
      <vt:lpstr>Banyan Tree Project</vt:lpstr>
      <vt:lpstr>The Grandmother Project</vt:lpstr>
      <vt:lpstr>Slide 22</vt:lpstr>
      <vt:lpstr>Slide 23</vt:lpstr>
      <vt:lpstr>Slide 24</vt:lpstr>
      <vt:lpstr>Slide 25</vt:lpstr>
      <vt:lpstr>Slide 26</vt:lpstr>
      <vt:lpstr>Slide 27</vt:lpstr>
      <vt:lpstr>Slide 28</vt:lpstr>
      <vt:lpstr>Slide 29</vt:lpstr>
      <vt:lpstr>Slide 30</vt:lpstr>
      <vt:lpstr>Slide 31</vt:lpstr>
      <vt:lpstr>Involvement in HIV and Health</vt:lpstr>
      <vt:lpstr>Image/Reputation Concerns</vt:lpstr>
      <vt:lpstr>Fear of Difference</vt:lpstr>
      <vt:lpstr>Homosexuality</vt:lpstr>
      <vt:lpstr>Homosexuality</vt:lpstr>
      <vt:lpstr>HIV Knowledge</vt:lpstr>
      <vt:lpstr>HIV/AIDS Attitudes: Worry &amp; Stigma</vt:lpstr>
      <vt:lpstr>HIV/AIDS Attitudes: Support &amp; Awareness</vt:lpstr>
      <vt:lpstr>Views on Organizational Involvement</vt:lpstr>
      <vt:lpstr>HIV Workshop Topics</vt:lpstr>
      <vt:lpstr>Slide 42</vt:lpstr>
      <vt:lpstr>Slide 43</vt:lpstr>
      <vt:lpstr>The Stigma Challenge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Religious Institutions and Health</dc:title>
  <dc:creator>John</dc:creator>
  <cp:lastModifiedBy>John Chin</cp:lastModifiedBy>
  <cp:revision>63</cp:revision>
  <dcterms:created xsi:type="dcterms:W3CDTF">2012-05-18T22:50:12Z</dcterms:created>
  <dcterms:modified xsi:type="dcterms:W3CDTF">2013-10-09T21:18:02Z</dcterms:modified>
</cp:coreProperties>
</file>