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66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In+Care 04 - Viral Load Suppression</a:t>
            </a:r>
          </a:p>
        </c:rich>
      </c:tx>
      <c:layout>
        <c:manualLayout>
          <c:xMode val="edge"/>
          <c:yMode val="edge"/>
          <c:x val="0.13295144356955399"/>
          <c:y val="2.7777777777777801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PATIENTS</c:v>
                </c:pt>
              </c:strCache>
            </c:strRef>
          </c:tx>
          <c:cat>
            <c:numRef>
              <c:f>Sheet1!$A$2:$A$11</c:f>
              <c:numCache>
                <c:formatCode>m/d/yyyy</c:formatCode>
                <c:ptCount val="10"/>
                <c:pt idx="0">
                  <c:v>41182</c:v>
                </c:pt>
                <c:pt idx="1">
                  <c:v>41213</c:v>
                </c:pt>
                <c:pt idx="2">
                  <c:v>41243</c:v>
                </c:pt>
                <c:pt idx="3">
                  <c:v>41274</c:v>
                </c:pt>
                <c:pt idx="4">
                  <c:v>41305</c:v>
                </c:pt>
                <c:pt idx="5">
                  <c:v>41333</c:v>
                </c:pt>
                <c:pt idx="6">
                  <c:v>41364</c:v>
                </c:pt>
                <c:pt idx="7">
                  <c:v>41394</c:v>
                </c:pt>
                <c:pt idx="8">
                  <c:v>41425</c:v>
                </c:pt>
                <c:pt idx="9">
                  <c:v>41455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69.88</c:v>
                </c:pt>
                <c:pt idx="1">
                  <c:v>71.53</c:v>
                </c:pt>
                <c:pt idx="2">
                  <c:v>72.069999999999993</c:v>
                </c:pt>
                <c:pt idx="3">
                  <c:v>73.81</c:v>
                </c:pt>
                <c:pt idx="4">
                  <c:v>72.27</c:v>
                </c:pt>
                <c:pt idx="5">
                  <c:v>72.44</c:v>
                </c:pt>
                <c:pt idx="6">
                  <c:v>73.819999999999993</c:v>
                </c:pt>
                <c:pt idx="7">
                  <c:v>75.11</c:v>
                </c:pt>
                <c:pt idx="8">
                  <c:v>75.430000000000007</c:v>
                </c:pt>
                <c:pt idx="9">
                  <c:v>76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PATIENTS ON ART</c:v>
                </c:pt>
              </c:strCache>
            </c:strRef>
          </c:tx>
          <c:cat>
            <c:numRef>
              <c:f>Sheet1!$A$2:$A$11</c:f>
              <c:numCache>
                <c:formatCode>m/d/yyyy</c:formatCode>
                <c:ptCount val="10"/>
                <c:pt idx="0">
                  <c:v>41182</c:v>
                </c:pt>
                <c:pt idx="1">
                  <c:v>41213</c:v>
                </c:pt>
                <c:pt idx="2">
                  <c:v>41243</c:v>
                </c:pt>
                <c:pt idx="3">
                  <c:v>41274</c:v>
                </c:pt>
                <c:pt idx="4">
                  <c:v>41305</c:v>
                </c:pt>
                <c:pt idx="5">
                  <c:v>41333</c:v>
                </c:pt>
                <c:pt idx="6">
                  <c:v>41364</c:v>
                </c:pt>
                <c:pt idx="7">
                  <c:v>41394</c:v>
                </c:pt>
                <c:pt idx="8">
                  <c:v>41425</c:v>
                </c:pt>
                <c:pt idx="9">
                  <c:v>41455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74.77</c:v>
                </c:pt>
                <c:pt idx="1">
                  <c:v>76.38</c:v>
                </c:pt>
                <c:pt idx="2">
                  <c:v>76.760000000000005</c:v>
                </c:pt>
                <c:pt idx="3">
                  <c:v>79.28</c:v>
                </c:pt>
                <c:pt idx="4">
                  <c:v>78.16</c:v>
                </c:pt>
                <c:pt idx="5">
                  <c:v>77.959999999999994</c:v>
                </c:pt>
                <c:pt idx="6">
                  <c:v>78.61</c:v>
                </c:pt>
                <c:pt idx="7">
                  <c:v>80.06</c:v>
                </c:pt>
                <c:pt idx="8">
                  <c:v>80.13</c:v>
                </c:pt>
                <c:pt idx="9">
                  <c:v>80.91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992896"/>
        <c:axId val="36994432"/>
      </c:lineChart>
      <c:dateAx>
        <c:axId val="36992896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crossAx val="36994432"/>
        <c:crosses val="autoZero"/>
        <c:auto val="1"/>
        <c:lblOffset val="100"/>
        <c:baseTimeUnit val="months"/>
      </c:dateAx>
      <c:valAx>
        <c:axId val="369944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69928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78075-1948-4D6A-8342-C8FA656D86C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04800"/>
            <a:ext cx="3581400" cy="8225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1066800"/>
            <a:ext cx="7391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400" b="1" u="sng" dirty="0" err="1">
                <a:solidFill>
                  <a:srgbClr val="329C92"/>
                </a:solidFill>
              </a:rPr>
              <a:t>In+Care</a:t>
            </a:r>
            <a:r>
              <a:rPr lang="en-US" sz="2400" b="1" u="sng" dirty="0">
                <a:solidFill>
                  <a:srgbClr val="329C92"/>
                </a:solidFill>
              </a:rPr>
              <a:t> 04 – Viral Load Suppression</a:t>
            </a:r>
          </a:p>
          <a:p>
            <a:pPr algn="ctr" defTabSz="457200"/>
            <a:r>
              <a:rPr lang="en-US" sz="1400" b="1" dirty="0">
                <a:solidFill>
                  <a:srgbClr val="329C92"/>
                </a:solidFill>
              </a:rPr>
              <a:t>Percentage of patients, regardless of age, with a diagnosis of HIV/AIDS with a viral load &lt; 200 copies/</a:t>
            </a:r>
            <a:r>
              <a:rPr lang="en-US" sz="1400" b="1" dirty="0" err="1">
                <a:solidFill>
                  <a:srgbClr val="329C92"/>
                </a:solidFill>
              </a:rPr>
              <a:t>mL</a:t>
            </a:r>
            <a:r>
              <a:rPr lang="en-US" sz="1400" b="1" dirty="0">
                <a:solidFill>
                  <a:srgbClr val="329C92"/>
                </a:solidFill>
              </a:rPr>
              <a:t> at last viral load test during measurement year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1981200"/>
            <a:ext cx="3048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u="sng" dirty="0">
                <a:solidFill>
                  <a:prstClr val="black"/>
                </a:solidFill>
              </a:rPr>
              <a:t>Interventions:</a:t>
            </a: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Clinic NP’s </a:t>
            </a:r>
            <a:r>
              <a:rPr lang="en-US" sz="1400" dirty="0">
                <a:solidFill>
                  <a:prstClr val="black"/>
                </a:solidFill>
              </a:rPr>
              <a:t>– Review a list of pts who are not on ART, and evaluate if they are a candidate to start therapy</a:t>
            </a:r>
          </a:p>
          <a:p>
            <a:pPr defTabSz="457200"/>
            <a:r>
              <a:rPr lang="en-US" sz="1400" b="1" dirty="0" err="1">
                <a:solidFill>
                  <a:prstClr val="black"/>
                </a:solidFill>
              </a:rPr>
              <a:t>PharmD</a:t>
            </a:r>
            <a:r>
              <a:rPr lang="en-US" sz="1400" b="1" dirty="0">
                <a:solidFill>
                  <a:prstClr val="black"/>
                </a:solidFill>
              </a:rPr>
              <a:t>/Resident</a:t>
            </a:r>
            <a:r>
              <a:rPr lang="en-US" sz="1400" dirty="0">
                <a:solidFill>
                  <a:prstClr val="black"/>
                </a:solidFill>
              </a:rPr>
              <a:t>- Adherence teaching by phone and in clinic to pts on ART and not suppressed</a:t>
            </a: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Clinic RN/MA </a:t>
            </a:r>
            <a:r>
              <a:rPr lang="en-US" sz="1400" dirty="0">
                <a:solidFill>
                  <a:prstClr val="black"/>
                </a:solidFill>
              </a:rPr>
              <a:t>– Chart review on all pts with VL &gt;200 copies/</a:t>
            </a:r>
            <a:r>
              <a:rPr lang="en-US" sz="1400" dirty="0" err="1">
                <a:solidFill>
                  <a:prstClr val="black"/>
                </a:solidFill>
              </a:rPr>
              <a:t>mL</a:t>
            </a:r>
            <a:endParaRPr lang="en-US" sz="1400" dirty="0">
              <a:solidFill>
                <a:prstClr val="black"/>
              </a:solidFill>
            </a:endParaRP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Case Managers </a:t>
            </a:r>
            <a:r>
              <a:rPr lang="en-US" sz="1400" dirty="0">
                <a:solidFill>
                  <a:prstClr val="black"/>
                </a:solidFill>
              </a:rPr>
              <a:t>– Pt education and follow-up on medical adherence/ADAP certification</a:t>
            </a: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Access Coordinators </a:t>
            </a:r>
            <a:r>
              <a:rPr lang="en-US" sz="1400" dirty="0">
                <a:solidFill>
                  <a:prstClr val="black"/>
                </a:solidFill>
              </a:rPr>
              <a:t>– Locate Lost-to-Care pts and find barriers associated with missed </a:t>
            </a:r>
            <a:r>
              <a:rPr lang="en-US" sz="1400" dirty="0" err="1">
                <a:solidFill>
                  <a:prstClr val="black"/>
                </a:solidFill>
              </a:rPr>
              <a:t>appts</a:t>
            </a:r>
            <a:endParaRPr lang="en-US" sz="1400" dirty="0">
              <a:solidFill>
                <a:prstClr val="black"/>
              </a:solidFill>
            </a:endParaRP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Medicaid Nurse Advocate </a:t>
            </a:r>
            <a:r>
              <a:rPr lang="en-US" sz="1400" dirty="0">
                <a:solidFill>
                  <a:prstClr val="black"/>
                </a:solidFill>
              </a:rPr>
              <a:t>– Adherence teaching and follow up on non-suppressed pts who have Medicaid and on ART</a:t>
            </a:r>
          </a:p>
          <a:p>
            <a:pPr defTabSz="457200"/>
            <a:r>
              <a:rPr lang="en-US" sz="1400" b="1" dirty="0">
                <a:solidFill>
                  <a:prstClr val="black"/>
                </a:solidFill>
              </a:rPr>
              <a:t>Psychologist </a:t>
            </a:r>
            <a:r>
              <a:rPr lang="en-US" sz="1400" dirty="0">
                <a:solidFill>
                  <a:prstClr val="black"/>
                </a:solidFill>
              </a:rPr>
              <a:t>– Evaluate pts to see if therapy helps with adherence</a:t>
            </a:r>
            <a:endParaRPr lang="en-US" sz="1400" b="1" dirty="0">
              <a:solidFill>
                <a:prstClr val="black"/>
              </a:solidFill>
            </a:endParaRPr>
          </a:p>
          <a:p>
            <a:pPr defTabSz="457200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9600" y="2057400"/>
            <a:ext cx="3886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u="sng" dirty="0">
                <a:solidFill>
                  <a:prstClr val="black"/>
                </a:solidFill>
              </a:rPr>
              <a:t>Challenges and Lessons Learned:</a:t>
            </a:r>
          </a:p>
          <a:p>
            <a:pPr defTabSz="457200"/>
            <a:r>
              <a:rPr lang="en-US" sz="1400" dirty="0">
                <a:solidFill>
                  <a:prstClr val="black"/>
                </a:solidFill>
              </a:rPr>
              <a:t>Staff transitions, New Community Partnership, New EMR</a:t>
            </a:r>
          </a:p>
          <a:p>
            <a:pPr defTabSz="457200"/>
            <a:r>
              <a:rPr lang="en-US" sz="1400" dirty="0">
                <a:solidFill>
                  <a:prstClr val="black"/>
                </a:solidFill>
              </a:rPr>
              <a:t>*This project has provided us with more of a “team” approach with community resources to help patients have better access to care and be educated on medication adherence*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4114800" y="3886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3815631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195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12</cp:revision>
  <dcterms:created xsi:type="dcterms:W3CDTF">2013-08-09T17:56:14Z</dcterms:created>
  <dcterms:modified xsi:type="dcterms:W3CDTF">2013-08-15T13:38:44Z</dcterms:modified>
</cp:coreProperties>
</file>