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68" r:id="rId3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LCHC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Cycle 2</c:v>
                </c:pt>
                <c:pt idx="1">
                  <c:v>Cycle 3</c:v>
                </c:pt>
                <c:pt idx="2">
                  <c:v>Cycle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47.8</c:v>
                </c:pt>
                <c:pt idx="1">
                  <c:v>85.98</c:v>
                </c:pt>
                <c:pt idx="2">
                  <c:v>69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HIVQUAL Median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Cycle 2</c:v>
                </c:pt>
                <c:pt idx="1">
                  <c:v>Cycle 3</c:v>
                </c:pt>
                <c:pt idx="2">
                  <c:v>Cycle 4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81.8</c:v>
                </c:pt>
                <c:pt idx="1">
                  <c:v>81.8</c:v>
                </c:pt>
                <c:pt idx="2">
                  <c:v>81.8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556928"/>
        <c:axId val="94558464"/>
      </c:barChart>
      <c:catAx>
        <c:axId val="94556928"/>
        <c:scaling>
          <c:orientation val="minMax"/>
        </c:scaling>
        <c:delete val="0"/>
        <c:axPos val="b"/>
        <c:majorTickMark val="out"/>
        <c:minorTickMark val="none"/>
        <c:tickLblPos val="nextTo"/>
        <c:crossAx val="94558464"/>
        <c:crosses val="autoZero"/>
        <c:auto val="1"/>
        <c:lblAlgn val="ctr"/>
        <c:lblOffset val="100"/>
        <c:noMultiLvlLbl val="0"/>
      </c:catAx>
      <c:valAx>
        <c:axId val="94558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5569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9F312-9400-451B-ABB7-246BD27B8F5C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47EE1-6996-4D77-A662-EDC44DBA3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19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248400"/>
            <a:ext cx="2362200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58863" y="10572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MS PGothic" pitchFamily="34" charset="-128"/>
              <a:cs typeface="Arial" pitchFamily="34" charset="0"/>
            </a:endParaRPr>
          </a:p>
        </p:txBody>
      </p:sp>
      <p:pic>
        <p:nvPicPr>
          <p:cNvPr id="7" name="Picture 7" descr="NQC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3581400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71563" y="2339975"/>
            <a:ext cx="7315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7175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546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9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5334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38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343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713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402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838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764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09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7159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6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46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188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86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280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9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9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1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151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8328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082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98425" y="6248400"/>
            <a:ext cx="466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fld id="{05E19A8C-E254-4DA2-A734-E895A30C36AA}" type="slidenum">
              <a:rPr lang="en-US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b="1">
              <a:solidFill>
                <a:srgbClr val="FFFFFF"/>
              </a:solidFill>
              <a:ea typeface="MS PGothic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03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MS PGothic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32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09600"/>
            <a:ext cx="8153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dirty="0">
                <a:solidFill>
                  <a:prstClr val="black"/>
                </a:solidFill>
              </a:rPr>
              <a:t>Viral Load Suppression Improvement Project: Reporting Cycle 4 </a:t>
            </a:r>
          </a:p>
          <a:p>
            <a:pPr algn="ctr" defTabSz="457200"/>
            <a:r>
              <a:rPr lang="en-US" sz="1400" dirty="0">
                <a:solidFill>
                  <a:prstClr val="black"/>
                </a:solidFill>
              </a:rPr>
              <a:t>Percentage of patients, regardless of age, with a diagnosis of HIV/AIDS with a viral load &lt; 200 copies/</a:t>
            </a:r>
            <a:r>
              <a:rPr lang="en-US" sz="1400" dirty="0" err="1">
                <a:solidFill>
                  <a:prstClr val="black"/>
                </a:solidFill>
              </a:rPr>
              <a:t>mL</a:t>
            </a:r>
            <a:r>
              <a:rPr lang="en-US" sz="1400" dirty="0">
                <a:solidFill>
                  <a:prstClr val="black"/>
                </a:solidFill>
              </a:rPr>
              <a:t> at last viral load test during the measurement year.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866467126"/>
              </p:ext>
            </p:extLst>
          </p:nvPr>
        </p:nvGraphicFramePr>
        <p:xfrm>
          <a:off x="5181600" y="1447800"/>
          <a:ext cx="3505200" cy="309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 flipH="1">
            <a:off x="914400" y="1981200"/>
            <a:ext cx="385386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b="1" dirty="0">
                <a:solidFill>
                  <a:prstClr val="black"/>
                </a:solidFill>
              </a:rPr>
              <a:t>Strategies for Viral Load Suppression</a:t>
            </a:r>
          </a:p>
          <a:p>
            <a:pPr defTabSz="457200"/>
            <a:r>
              <a:rPr lang="en-US" sz="1200" b="1" dirty="0">
                <a:solidFill>
                  <a:prstClr val="black"/>
                </a:solidFill>
              </a:rPr>
              <a:t>CMA/Data Entry person: </a:t>
            </a:r>
            <a:r>
              <a:rPr lang="en-US" sz="1200" dirty="0">
                <a:solidFill>
                  <a:prstClr val="black"/>
                </a:solidFill>
              </a:rPr>
              <a:t>Data Entry into EMR CMA/Data Entry person will message the Nurse Manager of VL above 100mL.</a:t>
            </a:r>
          </a:p>
          <a:p>
            <a:pPr defTabSz="457200"/>
            <a:r>
              <a:rPr lang="en-US" sz="1200" b="1" dirty="0">
                <a:solidFill>
                  <a:prstClr val="black"/>
                </a:solidFill>
              </a:rPr>
              <a:t>Clinic Nurse Manager: </a:t>
            </a:r>
            <a:r>
              <a:rPr lang="en-US" sz="1200" dirty="0">
                <a:solidFill>
                  <a:prstClr val="black"/>
                </a:solidFill>
              </a:rPr>
              <a:t>Will review chart and if appropriate message provider regarding VL alert value.  Contact Access Coordinator to contact client find out what may be causing the increase in viral load.</a:t>
            </a:r>
          </a:p>
          <a:p>
            <a:pPr defTabSz="457200"/>
            <a:r>
              <a:rPr lang="en-US" sz="1200" b="1" dirty="0">
                <a:solidFill>
                  <a:prstClr val="black"/>
                </a:solidFill>
              </a:rPr>
              <a:t>Access Coordinators: </a:t>
            </a:r>
            <a:r>
              <a:rPr lang="en-US" sz="1200" dirty="0">
                <a:solidFill>
                  <a:prstClr val="black"/>
                </a:solidFill>
              </a:rPr>
              <a:t>Report back to Nurse Manager regarding client issues regarding taking  their meds.  Nurse Manager will contact appropriate staff that can assist  with the particular issues pt is having.</a:t>
            </a:r>
          </a:p>
          <a:p>
            <a:pPr defTabSz="457200"/>
            <a:r>
              <a:rPr lang="en-US" sz="1200" b="1" dirty="0">
                <a:solidFill>
                  <a:prstClr val="black"/>
                </a:solidFill>
              </a:rPr>
              <a:t>LPN : </a:t>
            </a:r>
            <a:r>
              <a:rPr lang="en-US" sz="1200" dirty="0">
                <a:solidFill>
                  <a:prstClr val="black"/>
                </a:solidFill>
              </a:rPr>
              <a:t>Can ensure the clinic has the correct pharmacy information . Encourage clients when there is a positive change in VL numbers. Communicate to staff when client shares obstacles encountered. Medical Adherence completed  at every clinic visit.</a:t>
            </a:r>
          </a:p>
          <a:p>
            <a:pPr defTabSz="457200"/>
            <a:r>
              <a:rPr lang="en-US" sz="1200" b="1" dirty="0">
                <a:solidFill>
                  <a:prstClr val="black"/>
                </a:solidFill>
              </a:rPr>
              <a:t>Program Advocate: </a:t>
            </a:r>
            <a:r>
              <a:rPr lang="en-US" sz="1200" dirty="0">
                <a:solidFill>
                  <a:prstClr val="black"/>
                </a:solidFill>
              </a:rPr>
              <a:t> Works diligently on ADAP biannually and also constantly working on client education through lunch and learn sessions as well as evening programs.  Education to reinforce  the message from  the clinic.</a:t>
            </a:r>
          </a:p>
          <a:p>
            <a:pPr defTabSz="457200"/>
            <a:r>
              <a:rPr lang="en-US" sz="1200" b="1" dirty="0">
                <a:solidFill>
                  <a:prstClr val="black"/>
                </a:solidFill>
              </a:rPr>
              <a:t>Medical Providers: </a:t>
            </a:r>
            <a:r>
              <a:rPr lang="en-US" sz="1200" dirty="0">
                <a:solidFill>
                  <a:prstClr val="black"/>
                </a:solidFill>
              </a:rPr>
              <a:t>Prescribe a medical regiment for each client that  states is ready for treatment. Review labs and watch VL that seen to be trending up re-evaluate if adherence is not a problem, change regiment if needed. </a:t>
            </a:r>
            <a:endParaRPr lang="en-US" sz="1200" b="1" dirty="0">
              <a:solidFill>
                <a:prstClr val="black"/>
              </a:solidFill>
            </a:endParaRPr>
          </a:p>
          <a:p>
            <a:pPr defTabSz="457200"/>
            <a:endParaRPr lang="en-US" sz="1200" b="1" dirty="0">
              <a:solidFill>
                <a:prstClr val="black"/>
              </a:solidFill>
            </a:endParaRPr>
          </a:p>
          <a:p>
            <a:pPr defTabSz="457200"/>
            <a:endParaRPr lang="en-US" sz="1200" b="1" dirty="0">
              <a:solidFill>
                <a:prstClr val="black"/>
              </a:solidFill>
            </a:endParaRPr>
          </a:p>
          <a:p>
            <a:pPr defTabSz="457200"/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10200" y="4876800"/>
            <a:ext cx="312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dirty="0">
                <a:solidFill>
                  <a:prstClr val="black"/>
                </a:solidFill>
              </a:rPr>
              <a:t>Please note that Cycle 3 is the optional Performance measure.  </a:t>
            </a:r>
          </a:p>
          <a:p>
            <a:pPr defTabSz="457200"/>
            <a:r>
              <a:rPr lang="en-US" sz="1400" dirty="0">
                <a:solidFill>
                  <a:prstClr val="black"/>
                </a:solidFill>
              </a:rPr>
              <a:t>-Improvement measures for me would be to closely review data received from IT team and resend send request if necessary.</a:t>
            </a:r>
          </a:p>
        </p:txBody>
      </p:sp>
    </p:spTree>
    <p:extLst>
      <p:ext uri="{BB962C8B-B14F-4D97-AF65-F5344CB8AC3E}">
        <p14:creationId xmlns:p14="http://schemas.microsoft.com/office/powerpoint/2010/main" val="375390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15&quot;&gt;&lt;property id=&quot;20148&quot; value=&quot;5&quot;/&gt;&lt;property id=&quot;20300&quot; value=&quot;Slide 1&quot;/&gt;&lt;property id=&quot;20307&quot; value=&quot;26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EE6893F-2906-4639-9359-82DE3691923B}"/>
</p:tagLst>
</file>

<file path=ppt/theme/theme1.xml><?xml version="1.0" encoding="utf-8"?>
<a:theme xmlns:a="http://schemas.openxmlformats.org/drawingml/2006/main" name="NQC_PPT_Template">
  <a:themeElements>
    <a:clrScheme name="NQC_PPT_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DE1821"/>
      </a:hlink>
      <a:folHlink>
        <a:srgbClr val="E4AF7F"/>
      </a:folHlink>
    </a:clrScheme>
    <a:fontScheme name="NQC_PPT_Templat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lnDef>
  </a:objectDefaults>
  <a:extraClrSchemeLst>
    <a:extraClrScheme>
      <a:clrScheme name="NQC_PP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DE1821"/>
        </a:hlink>
        <a:folHlink>
          <a:srgbClr val="E4A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283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NQC_PPT_Template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T Hager</dc:creator>
  <cp:lastModifiedBy>Ada Rosa</cp:lastModifiedBy>
  <cp:revision>20</cp:revision>
  <dcterms:created xsi:type="dcterms:W3CDTF">2013-08-09T17:56:14Z</dcterms:created>
  <dcterms:modified xsi:type="dcterms:W3CDTF">2013-08-15T15:39:08Z</dcterms:modified>
</cp:coreProperties>
</file>