
<file path=[Content_Types].xml><?xml version="1.0" encoding="utf-8"?>
<Types xmlns="http://schemas.openxmlformats.org/package/2006/content-types">
  <Default Extension="png" ContentType="image/png"/>
  <Default Extension="jpeg" ContentType="image/jpeg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3" r:id="rId5"/>
    <p:sldId id="264" r:id="rId6"/>
    <p:sldId id="260" r:id="rId7"/>
    <p:sldId id="261" r:id="rId8"/>
    <p:sldId id="262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23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lombard\AppData\Local\Microsoft\Windows\Temporary%20Internet%20Files\Content.IE5\8FDH4PNM\individual_report.xls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klombard\AppData\Local\Microsoft\Windows\Temporary%20Internet%20Files\Content.IE5\8FDH4PNM\individual_report.xls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No visit in 6 months "FBI List"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marker>
            <c:symbol val="none"/>
          </c:marker>
          <c:cat>
            <c:strRef>
              <c:f>Sheet1!$A$6:$A$11</c:f>
              <c:strCache>
                <c:ptCount val="6"/>
                <c:pt idx="0">
                  <c:v>December</c:v>
                </c:pt>
                <c:pt idx="1">
                  <c:v>January</c:v>
                </c:pt>
                <c:pt idx="2">
                  <c:v>February</c:v>
                </c:pt>
                <c:pt idx="3">
                  <c:v>March</c:v>
                </c:pt>
                <c:pt idx="4">
                  <c:v>April</c:v>
                </c:pt>
                <c:pt idx="5">
                  <c:v>May</c:v>
                </c:pt>
              </c:strCache>
            </c:strRef>
          </c:cat>
          <c:val>
            <c:numRef>
              <c:f>Sheet1!$B$6:$B$11</c:f>
              <c:numCache>
                <c:formatCode>General</c:formatCode>
                <c:ptCount val="6"/>
                <c:pt idx="0">
                  <c:v>7</c:v>
                </c:pt>
                <c:pt idx="1">
                  <c:v>8</c:v>
                </c:pt>
                <c:pt idx="2">
                  <c:v>12</c:v>
                </c:pt>
                <c:pt idx="3">
                  <c:v>9</c:v>
                </c:pt>
                <c:pt idx="4">
                  <c:v>8</c:v>
                </c:pt>
                <c:pt idx="5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375424"/>
        <c:axId val="188376960"/>
      </c:lineChart>
      <c:catAx>
        <c:axId val="188375424"/>
        <c:scaling>
          <c:orientation val="minMax"/>
        </c:scaling>
        <c:delete val="0"/>
        <c:axPos val="b"/>
        <c:majorTickMark val="none"/>
        <c:minorTickMark val="none"/>
        <c:tickLblPos val="nextTo"/>
        <c:crossAx val="188376960"/>
        <c:crosses val="autoZero"/>
        <c:auto val="1"/>
        <c:lblAlgn val="ctr"/>
        <c:lblOffset val="100"/>
        <c:noMultiLvlLbl val="0"/>
      </c:catAx>
      <c:valAx>
        <c:axId val="1883769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# of patients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883754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b="1">
                <a:solidFill>
                  <a:srgbClr val="339966"/>
                </a:solidFill>
              </a:rPr>
              <a:t> New Patient Retention Rate</a:t>
            </a:r>
          </a:p>
        </c:rich>
      </c:tx>
      <c:layout/>
      <c:overlay val="0"/>
    </c:title>
    <c:autoTitleDeleted val="0"/>
    <c:view3D>
      <c:rotX val="15"/>
      <c:rotY val="10"/>
      <c:rAngAx val="0"/>
      <c:perspective val="30"/>
    </c:view3D>
    <c:floor>
      <c:thickness val="0"/>
    </c:floor>
    <c:sideWall>
      <c:thickness val="0"/>
      <c:spPr>
        <a:ln>
          <a:solidFill>
            <a:srgbClr val="000000"/>
          </a:solidFill>
        </a:ln>
      </c:spPr>
    </c:sideWall>
    <c:backWall>
      <c:thickness val="0"/>
      <c:spPr>
        <a:ln>
          <a:solidFill>
            <a:srgbClr val="000000"/>
          </a:solidFill>
        </a:ln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v>2012-2013</c:v>
          </c:tx>
          <c:invertIfNegative val="0"/>
          <c:cat>
            <c:strRef>
              <c:f>'Sheet 1'!$A$43:$A$47</c:f>
              <c:strCache>
                <c:ptCount val="5"/>
                <c:pt idx="0">
                  <c:v>August</c:v>
                </c:pt>
                <c:pt idx="1">
                  <c:v>October</c:v>
                </c:pt>
                <c:pt idx="2">
                  <c:v>December</c:v>
                </c:pt>
                <c:pt idx="3">
                  <c:v>February</c:v>
                </c:pt>
                <c:pt idx="4">
                  <c:v>June </c:v>
                </c:pt>
              </c:strCache>
            </c:strRef>
          </c:cat>
          <c:val>
            <c:numRef>
              <c:f>'Sheet 1'!$B$43:$B$47</c:f>
              <c:numCache>
                <c:formatCode>0%</c:formatCode>
                <c:ptCount val="5"/>
                <c:pt idx="0">
                  <c:v>0.76920000000000099</c:v>
                </c:pt>
                <c:pt idx="1">
                  <c:v>0.72729999999999995</c:v>
                </c:pt>
                <c:pt idx="2">
                  <c:v>0.750000000000001</c:v>
                </c:pt>
                <c:pt idx="3">
                  <c:v>0.85000000000000098</c:v>
                </c:pt>
                <c:pt idx="4">
                  <c:v>0.86360000000000103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88548608"/>
        <c:axId val="188550144"/>
        <c:axId val="0"/>
      </c:bar3DChart>
      <c:catAx>
        <c:axId val="18854860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solidFill>
                  <a:srgbClr val="000000"/>
                </a:solidFill>
              </a:defRPr>
            </a:pPr>
            <a:endParaRPr lang="en-US"/>
          </a:p>
        </c:txPr>
        <c:crossAx val="188550144"/>
        <c:crosses val="autoZero"/>
        <c:auto val="1"/>
        <c:lblAlgn val="ctr"/>
        <c:lblOffset val="100"/>
        <c:noMultiLvlLbl val="0"/>
      </c:catAx>
      <c:valAx>
        <c:axId val="188550144"/>
        <c:scaling>
          <c:orientation val="minMax"/>
        </c:scaling>
        <c:delete val="0"/>
        <c:axPos val="l"/>
        <c:majorGridlines>
          <c:spPr>
            <a:ln>
              <a:solidFill>
                <a:srgbClr val="000000"/>
              </a:solidFill>
            </a:ln>
          </c:spPr>
        </c:majorGridlines>
        <c:numFmt formatCode="0%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baseline="0">
                <a:solidFill>
                  <a:srgbClr val="000000"/>
                </a:solidFill>
              </a:defRPr>
            </a:pPr>
            <a:endParaRPr lang="en-US"/>
          </a:p>
        </c:txPr>
        <c:crossAx val="18854860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baseline="0"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tx1"/>
    </a:solid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b="1" dirty="0">
                <a:solidFill>
                  <a:srgbClr val="339966"/>
                </a:solidFill>
              </a:rPr>
              <a:t> Number of New</a:t>
            </a:r>
            <a:r>
              <a:rPr lang="en-US" b="1" baseline="0" dirty="0">
                <a:solidFill>
                  <a:srgbClr val="339966"/>
                </a:solidFill>
              </a:rPr>
              <a:t> </a:t>
            </a:r>
            <a:r>
              <a:rPr lang="en-US" b="1" baseline="0" dirty="0" smtClean="0">
                <a:solidFill>
                  <a:srgbClr val="339966"/>
                </a:solidFill>
              </a:rPr>
              <a:t>HIV+ Patients per month</a:t>
            </a:r>
            <a:endParaRPr lang="en-US" b="1" dirty="0">
              <a:solidFill>
                <a:srgbClr val="339966"/>
              </a:solidFill>
            </a:endParaRPr>
          </a:p>
        </c:rich>
      </c:tx>
      <c:layout>
        <c:manualLayout>
          <c:xMode val="edge"/>
          <c:yMode val="edge"/>
          <c:x val="9.6658743128807206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0773040162433"/>
          <c:y val="0.28083333333333299"/>
          <c:w val="0.77481422776698405"/>
          <c:h val="0.60219422572178505"/>
        </c:manualLayout>
      </c:layout>
      <c:lineChart>
        <c:grouping val="standard"/>
        <c:varyColors val="0"/>
        <c:ser>
          <c:idx val="0"/>
          <c:order val="0"/>
          <c:tx>
            <c:v>2012-2013</c:v>
          </c:tx>
          <c:marker>
            <c:symbol val="none"/>
          </c:marker>
          <c:cat>
            <c:strRef>
              <c:f>'Sheet 1'!$A$43:$A$47</c:f>
              <c:strCache>
                <c:ptCount val="5"/>
                <c:pt idx="0">
                  <c:v>August</c:v>
                </c:pt>
                <c:pt idx="1">
                  <c:v>October</c:v>
                </c:pt>
                <c:pt idx="2">
                  <c:v>December</c:v>
                </c:pt>
                <c:pt idx="3">
                  <c:v>February</c:v>
                </c:pt>
                <c:pt idx="4">
                  <c:v>June </c:v>
                </c:pt>
              </c:strCache>
            </c:strRef>
          </c:cat>
          <c:val>
            <c:numRef>
              <c:f>'Sheet 1'!$C$43:$C$47</c:f>
              <c:numCache>
                <c:formatCode>General</c:formatCode>
                <c:ptCount val="5"/>
                <c:pt idx="0">
                  <c:v>13</c:v>
                </c:pt>
                <c:pt idx="1">
                  <c:v>11</c:v>
                </c:pt>
                <c:pt idx="2">
                  <c:v>16</c:v>
                </c:pt>
                <c:pt idx="3">
                  <c:v>20</c:v>
                </c:pt>
                <c:pt idx="4">
                  <c:v>44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88558336"/>
        <c:axId val="188564224"/>
      </c:lineChart>
      <c:catAx>
        <c:axId val="188558336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solidFill>
                  <a:srgbClr val="000000"/>
                </a:solidFill>
              </a:defRPr>
            </a:pPr>
            <a:endParaRPr lang="en-US"/>
          </a:p>
        </c:txPr>
        <c:crossAx val="188564224"/>
        <c:crosses val="autoZero"/>
        <c:auto val="1"/>
        <c:lblAlgn val="ctr"/>
        <c:lblOffset val="100"/>
        <c:noMultiLvlLbl val="0"/>
      </c:catAx>
      <c:valAx>
        <c:axId val="188564224"/>
        <c:scaling>
          <c:orientation val="minMax"/>
        </c:scaling>
        <c:delete val="0"/>
        <c:axPos val="l"/>
        <c:majorGridlines>
          <c:spPr>
            <a:ln>
              <a:solidFill>
                <a:srgbClr val="000000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rgbClr val="000000"/>
            </a:solidFill>
          </a:ln>
        </c:spPr>
        <c:txPr>
          <a:bodyPr/>
          <a:lstStyle/>
          <a:p>
            <a:pPr>
              <a:defRPr baseline="0">
                <a:solidFill>
                  <a:srgbClr val="000000"/>
                </a:solidFill>
              </a:defRPr>
            </a:pPr>
            <a:endParaRPr lang="en-US"/>
          </a:p>
        </c:txPr>
        <c:crossAx val="1885583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644654088050299"/>
          <c:y val="0.146835395575553"/>
          <c:w val="0.24468553459119499"/>
          <c:h val="0.101566835395576"/>
        </c:manualLayout>
      </c:layout>
      <c:overlay val="0"/>
      <c:spPr>
        <a:ln>
          <a:solidFill>
            <a:srgbClr val="000000"/>
          </a:solidFill>
        </a:ln>
      </c:spPr>
      <c:txPr>
        <a:bodyPr/>
        <a:lstStyle/>
        <a:p>
          <a:pPr>
            <a:defRPr baseline="0">
              <a:solidFill>
                <a:srgbClr val="000000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solidFill>
      <a:srgbClr val="FFFFFF"/>
    </a:solidFill>
  </c:sp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4F71D4-766B-B946-ACE5-22367EB6F2BF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3105A-372F-4B42-859D-D5E31254E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62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29057" indent="-280406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21626" indent="-2243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570276" indent="-2243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18927" indent="-2243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71F51657-A08C-984C-A558-56F768D004D9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81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1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93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710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94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79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218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28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0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21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567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65263-A3A0-644C-BA98-0B02834CE6EC}" type="datetimeFigureOut">
              <a:rPr lang="en-US" smtClean="0"/>
              <a:t>7/9/2013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898D2-F8C7-6A4E-BA5E-5A2059FF2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34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oleObject" Target="../embeddings/Microsoft_Excel_97-2003_Worksheet1.xls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png"/><Relationship Id="rId5" Type="http://schemas.openxmlformats.org/officeDocument/2006/relationships/oleObject" Target="../embeddings/Microsoft_Excel_97-2003_Worksheet2.xls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Lightning Round!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NC RQC Meeting</a:t>
            </a:r>
          </a:p>
          <a:p>
            <a:r>
              <a:rPr lang="en-US" dirty="0" smtClean="0"/>
              <a:t>August 9, 2013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1371600"/>
            <a:ext cx="2484176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03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Create </a:t>
            </a:r>
            <a:r>
              <a:rPr lang="en-US" dirty="0" smtClean="0">
                <a:solidFill>
                  <a:srgbClr val="FF0000"/>
                </a:solidFill>
              </a:rPr>
              <a:t>1 slide </a:t>
            </a:r>
            <a:r>
              <a:rPr lang="en-US" dirty="0" smtClean="0"/>
              <a:t>to cover the following:</a:t>
            </a:r>
          </a:p>
          <a:p>
            <a:pPr lvl="1"/>
            <a:r>
              <a:rPr lang="en-US" dirty="0" smtClean="0"/>
              <a:t>Agency name</a:t>
            </a:r>
          </a:p>
          <a:p>
            <a:pPr lvl="1"/>
            <a:r>
              <a:rPr lang="en-US" dirty="0" smtClean="0"/>
              <a:t>List </a:t>
            </a:r>
            <a:r>
              <a:rPr lang="en-US" dirty="0"/>
              <a:t>the performance </a:t>
            </a:r>
            <a:r>
              <a:rPr lang="en-US" dirty="0" smtClean="0"/>
              <a:t>measure</a:t>
            </a:r>
          </a:p>
          <a:p>
            <a:pPr lvl="1"/>
            <a:r>
              <a:rPr lang="en-US" dirty="0" smtClean="0"/>
              <a:t>Show trend data for the performance measure over time</a:t>
            </a:r>
            <a:endParaRPr lang="en-US" dirty="0"/>
          </a:p>
          <a:p>
            <a:pPr lvl="1"/>
            <a:r>
              <a:rPr lang="en-US" dirty="0"/>
              <a:t>Delineate the interventions/PDSA cycles implemented</a:t>
            </a:r>
          </a:p>
          <a:p>
            <a:pPr lvl="1"/>
            <a:r>
              <a:rPr lang="en-US" dirty="0" smtClean="0"/>
              <a:t>Share data </a:t>
            </a:r>
            <a:r>
              <a:rPr lang="en-US" dirty="0"/>
              <a:t>related to impact of the </a:t>
            </a:r>
            <a:r>
              <a:rPr lang="en-US" dirty="0" smtClean="0"/>
              <a:t>interventions</a:t>
            </a:r>
          </a:p>
          <a:p>
            <a:pPr lvl="2"/>
            <a:r>
              <a:rPr lang="en-US" dirty="0" smtClean="0"/>
              <a:t>How do you know the intervention/test of change worked?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57150" indent="0">
              <a:buNone/>
            </a:pPr>
            <a:r>
              <a:rPr lang="en-US" i="1" dirty="0" smtClean="0"/>
              <a:t>Examples are provided, but feel free to use your own style</a:t>
            </a: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279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57200"/>
            <a:ext cx="3581400" cy="917575"/>
          </a:xfrm>
        </p:spPr>
        <p:txBody>
          <a:bodyPr>
            <a:normAutofit/>
          </a:bodyPr>
          <a:lstStyle/>
          <a:p>
            <a:r>
              <a:rPr lang="en-US" sz="2400" b="1" dirty="0" err="1" smtClean="0"/>
              <a:t>In+Care</a:t>
            </a:r>
            <a:r>
              <a:rPr lang="en-US" sz="2400" b="1" dirty="0" smtClean="0"/>
              <a:t> #1</a:t>
            </a:r>
            <a:r>
              <a:rPr lang="en-US" sz="2400" dirty="0" smtClean="0"/>
              <a:t>: Gap Measure</a:t>
            </a:r>
            <a:endParaRPr lang="en-US" sz="2400" dirty="0"/>
          </a:p>
        </p:txBody>
      </p:sp>
      <p:pic>
        <p:nvPicPr>
          <p:cNvPr id="1026" name="Picture 2" descr="H:\Logos\SL Univ Health Network blac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926" y="228600"/>
            <a:ext cx="1145853" cy="458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943" y="1345727"/>
            <a:ext cx="5029200" cy="4623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016579" y="3246290"/>
            <a:ext cx="1295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No primary care provider between September 2011-July 2012.</a:t>
            </a:r>
          </a:p>
          <a:p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764971" y="4191862"/>
            <a:ext cx="1143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2364921" y="4191862"/>
            <a:ext cx="149679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581400" y="2780436"/>
            <a:ext cx="1447800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Other reasons for gap in care</a:t>
            </a:r>
            <a:r>
              <a:rPr lang="en-US" sz="1200" dirty="0" smtClean="0"/>
              <a:t>:</a:t>
            </a:r>
          </a:p>
          <a:p>
            <a:r>
              <a:rPr lang="en-US" sz="1200" dirty="0" smtClean="0"/>
              <a:t>--mental health</a:t>
            </a:r>
          </a:p>
          <a:p>
            <a:r>
              <a:rPr lang="en-US" sz="1200" dirty="0" smtClean="0"/>
              <a:t>--fear of bad news</a:t>
            </a:r>
          </a:p>
          <a:p>
            <a:r>
              <a:rPr lang="en-US" sz="1200" dirty="0" smtClean="0"/>
              <a:t>--feeling good/don’t need to see doctor</a:t>
            </a:r>
          </a:p>
          <a:p>
            <a:r>
              <a:rPr lang="en-US" sz="1200" dirty="0" smtClean="0"/>
              <a:t>--snow-birding</a:t>
            </a:r>
          </a:p>
          <a:p>
            <a:r>
              <a:rPr lang="en-US" sz="1200" dirty="0" smtClean="0"/>
              <a:t>--meds continuously refilled with no consequences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5638800" y="507079"/>
            <a:ext cx="3124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 smtClean="0"/>
              <a:t>Interventions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Monthly case review of patients without a visit in 6 months (“FBI List”)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Assign team member tasks to contact and reel patients back into care.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Drafted a closure letter to send at 6 months and warn of refill/treatment discontinuation.</a:t>
            </a:r>
          </a:p>
          <a:p>
            <a:pPr marL="342900" indent="-342900">
              <a:buAutoNum type="arabicPeriod"/>
            </a:pPr>
            <a:r>
              <a:rPr lang="en-US" sz="1600" dirty="0" smtClean="0"/>
              <a:t>Coming soon: Use of ARTAS (evidence-based intervention)</a:t>
            </a:r>
            <a:endParaRPr lang="en-US" sz="1600" dirty="0"/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7739361"/>
              </p:ext>
            </p:extLst>
          </p:nvPr>
        </p:nvGraphicFramePr>
        <p:xfrm>
          <a:off x="5029200" y="4038600"/>
          <a:ext cx="4082143" cy="2591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95914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0"/>
            <a:ext cx="7010400" cy="838200"/>
          </a:xfrm>
          <a:solidFill>
            <a:schemeClr val="tx1">
              <a:lumMod val="95000"/>
            </a:schemeClr>
          </a:solidFill>
        </p:spPr>
        <p:txBody>
          <a:bodyPr/>
          <a:lstStyle/>
          <a:p>
            <a:pPr algn="ctr" eaLnBrk="1" hangingPunct="1">
              <a:defRPr/>
            </a:pPr>
            <a:r>
              <a:rPr lang="en-US" sz="2000" b="1" i="1" dirty="0" smtClean="0">
                <a:solidFill>
                  <a:schemeClr val="bg2"/>
                </a:solidFill>
              </a:rPr>
              <a:t/>
            </a:r>
            <a:br>
              <a:rPr lang="en-US" sz="2000" b="1" i="1" dirty="0" smtClean="0">
                <a:solidFill>
                  <a:schemeClr val="bg2"/>
                </a:solidFill>
              </a:rPr>
            </a:br>
            <a:r>
              <a:rPr lang="en-US" sz="2000" b="1" i="1" dirty="0" smtClean="0">
                <a:solidFill>
                  <a:schemeClr val="bg2"/>
                </a:solidFill>
              </a:rPr>
              <a:t>Improving the Rate for New HIV+ Patient Retention</a:t>
            </a:r>
          </a:p>
        </p:txBody>
      </p:sp>
      <p:pic>
        <p:nvPicPr>
          <p:cNvPr id="3075" name="Picture 3" descr="EvergreenTreeColo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43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9" name="Chart 8"/>
          <p:cNvGraphicFramePr/>
          <p:nvPr/>
        </p:nvGraphicFramePr>
        <p:xfrm>
          <a:off x="5181600" y="3124200"/>
          <a:ext cx="35052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idx="1"/>
          </p:nvPr>
        </p:nvGraphicFramePr>
        <p:xfrm>
          <a:off x="228600" y="2971800"/>
          <a:ext cx="40386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078" name="TextBox 12"/>
          <p:cNvSpPr txBox="1">
            <a:spLocks noChangeArrowheads="1"/>
          </p:cNvSpPr>
          <p:nvPr/>
        </p:nvSpPr>
        <p:spPr bwMode="auto">
          <a:xfrm>
            <a:off x="0" y="5257800"/>
            <a:ext cx="51054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b="1">
                <a:latin typeface="Times New Roman" charset="0"/>
                <a:cs typeface="Times New Roman" charset="0"/>
              </a:rPr>
              <a:t>Interventions Utilized</a:t>
            </a:r>
            <a:r>
              <a:rPr lang="en-US">
                <a:latin typeface="Times New Roman" charset="0"/>
                <a:cs typeface="Times New Roman" charset="0"/>
              </a:rPr>
              <a:t>: </a:t>
            </a:r>
            <a:r>
              <a:rPr lang="en-US" sz="1100" i="1">
                <a:latin typeface="Times New Roman" charset="0"/>
                <a:cs typeface="Times New Roman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sz="1400">
                <a:latin typeface="Times New Roman" charset="0"/>
                <a:cs typeface="Times New Roman" charset="0"/>
              </a:rPr>
              <a:t>Redesign Medical Care Coordination  # of pts, data clean up</a:t>
            </a:r>
          </a:p>
          <a:p>
            <a:pPr>
              <a:buFont typeface="Arial" charset="0"/>
              <a:buChar char="•"/>
            </a:pPr>
            <a:r>
              <a:rPr lang="en-US" sz="1400">
                <a:latin typeface="Times New Roman" charset="0"/>
                <a:cs typeface="Times New Roman" charset="0"/>
              </a:rPr>
              <a:t>Attention paid  to retention rate.</a:t>
            </a:r>
          </a:p>
          <a:p>
            <a:pPr>
              <a:buFont typeface="Arial" charset="0"/>
              <a:buChar char="•"/>
            </a:pPr>
            <a:r>
              <a:rPr lang="en-US" sz="1400">
                <a:latin typeface="Times New Roman" charset="0"/>
                <a:cs typeface="Times New Roman" charset="0"/>
              </a:rPr>
              <a:t>Create new flow chart for all missed appts  and  pts not retained</a:t>
            </a:r>
          </a:p>
          <a:p>
            <a:pPr>
              <a:buFont typeface="Arial" charset="0"/>
              <a:buChar char="•"/>
            </a:pPr>
            <a:r>
              <a:rPr lang="en-US" sz="1400">
                <a:latin typeface="Times New Roman" charset="0"/>
                <a:cs typeface="Times New Roman" charset="0"/>
              </a:rPr>
              <a:t>Work with in house HIV/STI screening  in relationship -building</a:t>
            </a:r>
          </a:p>
          <a:p>
            <a:pPr>
              <a:buFont typeface="Arial" charset="0"/>
              <a:buChar char="•"/>
            </a:pPr>
            <a:r>
              <a:rPr lang="en-US" sz="1400">
                <a:latin typeface="Times New Roman" charset="0"/>
                <a:cs typeface="Times New Roman" charset="0"/>
              </a:rPr>
              <a:t>Increase # of Medical Providers </a:t>
            </a:r>
            <a:r>
              <a:rPr lang="en-US" sz="1400" i="1">
                <a:latin typeface="Times New Roman" charset="0"/>
                <a:cs typeface="Times New Roman" charset="0"/>
              </a:rPr>
              <a:t>(done due to increased pts)</a:t>
            </a:r>
            <a:endParaRPr lang="en-US" sz="1400">
              <a:latin typeface="Times New Roman" charset="0"/>
              <a:cs typeface="Times New Roman" charset="0"/>
            </a:endParaRPr>
          </a:p>
        </p:txBody>
      </p:sp>
      <p:pic>
        <p:nvPicPr>
          <p:cNvPr id="3079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11" t="25191" r="9550" b="10158"/>
          <a:stretch>
            <a:fillRect/>
          </a:stretch>
        </p:blipFill>
        <p:spPr bwMode="auto">
          <a:xfrm>
            <a:off x="5257800" y="1143000"/>
            <a:ext cx="3200400" cy="184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TextBox 14"/>
          <p:cNvSpPr txBox="1">
            <a:spLocks noChangeArrowheads="1"/>
          </p:cNvSpPr>
          <p:nvPr/>
        </p:nvSpPr>
        <p:spPr bwMode="auto">
          <a:xfrm>
            <a:off x="5334000" y="762000"/>
            <a:ext cx="3124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/>
              <a:t>New Retention Flow Chart</a:t>
            </a:r>
          </a:p>
        </p:txBody>
      </p:sp>
      <p:sp>
        <p:nvSpPr>
          <p:cNvPr id="3081" name="TextBox 15"/>
          <p:cNvSpPr txBox="1">
            <a:spLocks noChangeArrowheads="1"/>
          </p:cNvSpPr>
          <p:nvPr/>
        </p:nvSpPr>
        <p:spPr bwMode="auto">
          <a:xfrm>
            <a:off x="0" y="990600"/>
            <a:ext cx="4800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b="1" dirty="0">
                <a:latin typeface="Times New Roman" charset="0"/>
                <a:cs typeface="Times New Roman" charset="0"/>
              </a:rPr>
              <a:t>Background:</a:t>
            </a:r>
          </a:p>
          <a:p>
            <a:pPr>
              <a:buFont typeface="Arial" charset="0"/>
              <a:buChar char="•"/>
            </a:pPr>
            <a:r>
              <a:rPr lang="en-US" sz="1400" dirty="0">
                <a:latin typeface="Times New Roman" charset="0"/>
                <a:cs typeface="Times New Roman" charset="0"/>
              </a:rPr>
              <a:t>The  National AIDS Strategy and CDC High Impact Prevention Strategy require linkage and retention in HIV primary care to facilitate viral load suppression and prevention with positives.</a:t>
            </a:r>
          </a:p>
          <a:p>
            <a:pPr>
              <a:buFont typeface="Arial" charset="0"/>
              <a:buChar char="•"/>
            </a:pPr>
            <a:r>
              <a:rPr lang="en-US" sz="1400" dirty="0" smtClean="0">
                <a:latin typeface="Times New Roman" charset="0"/>
                <a:cs typeface="Times New Roman" charset="0"/>
              </a:rPr>
              <a:t>New </a:t>
            </a:r>
            <a:r>
              <a:rPr lang="en-US" sz="1400" dirty="0">
                <a:latin typeface="Times New Roman" charset="0"/>
                <a:cs typeface="Times New Roman" charset="0"/>
              </a:rPr>
              <a:t>HIV+ </a:t>
            </a:r>
            <a:r>
              <a:rPr lang="en-US" sz="1400" dirty="0" err="1">
                <a:latin typeface="Times New Roman" charset="0"/>
                <a:cs typeface="Times New Roman" charset="0"/>
              </a:rPr>
              <a:t>Pt</a:t>
            </a:r>
            <a:r>
              <a:rPr lang="en-US" sz="1400" dirty="0">
                <a:latin typeface="Times New Roman" charset="0"/>
                <a:cs typeface="Times New Roman" charset="0"/>
              </a:rPr>
              <a:t> Retention rate average 75% for 2012.</a:t>
            </a:r>
          </a:p>
          <a:p>
            <a:pPr>
              <a:buFont typeface="Arial" charset="0"/>
              <a:buChar char="•"/>
            </a:pPr>
            <a:r>
              <a:rPr lang="en-US" sz="1400" dirty="0" smtClean="0">
                <a:latin typeface="Times New Roman" charset="0"/>
                <a:cs typeface="Times New Roman" charset="0"/>
              </a:rPr>
              <a:t>Staff</a:t>
            </a:r>
            <a:r>
              <a:rPr lang="en-US" sz="1400" dirty="0">
                <a:latin typeface="Times New Roman" charset="0"/>
                <a:cs typeface="Times New Roman" charset="0"/>
              </a:rPr>
              <a:t>, space, and systems undergoing substantial changes.</a:t>
            </a:r>
          </a:p>
          <a:p>
            <a:pPr>
              <a:buFont typeface="Arial" charset="0"/>
              <a:buChar char="•"/>
            </a:pPr>
            <a:r>
              <a:rPr lang="en-US" sz="1400" dirty="0">
                <a:latin typeface="Times New Roman" charset="0"/>
                <a:cs typeface="Times New Roman" charset="0"/>
              </a:rPr>
              <a:t>Number of new </a:t>
            </a:r>
            <a:r>
              <a:rPr lang="en-US" sz="1400" dirty="0" err="1">
                <a:latin typeface="Times New Roman" charset="0"/>
                <a:cs typeface="Times New Roman" charset="0"/>
              </a:rPr>
              <a:t>pts</a:t>
            </a:r>
            <a:r>
              <a:rPr lang="en-US" sz="1400" dirty="0">
                <a:latin typeface="Times New Roman" charset="0"/>
                <a:cs typeface="Times New Roman" charset="0"/>
              </a:rPr>
              <a:t> increasing  rapidly</a:t>
            </a:r>
            <a:r>
              <a:rPr lang="en-US" sz="1200" dirty="0">
                <a:latin typeface="Times New Roman" charset="0"/>
                <a:cs typeface="Times New Roman" charset="0"/>
              </a:rPr>
              <a:t>.</a:t>
            </a:r>
          </a:p>
          <a:p>
            <a:pPr>
              <a:buFont typeface="Arial" charset="0"/>
              <a:buChar char="•"/>
            </a:pPr>
            <a:endParaRPr lang="en-US" sz="1200" dirty="0"/>
          </a:p>
        </p:txBody>
      </p:sp>
      <p:sp>
        <p:nvSpPr>
          <p:cNvPr id="3082" name="TextBox 16"/>
          <p:cNvSpPr txBox="1">
            <a:spLocks noChangeArrowheads="1"/>
          </p:cNvSpPr>
          <p:nvPr/>
        </p:nvSpPr>
        <p:spPr bwMode="auto">
          <a:xfrm>
            <a:off x="5181600" y="5867400"/>
            <a:ext cx="38100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600" b="1">
                <a:latin typeface="Times New Roman" charset="0"/>
                <a:cs typeface="Times New Roman" charset="0"/>
              </a:rPr>
              <a:t>Results:</a:t>
            </a:r>
          </a:p>
          <a:p>
            <a:r>
              <a:rPr lang="en-US" sz="1400">
                <a:latin typeface="Times New Roman" charset="0"/>
                <a:cs typeface="Times New Roman" charset="0"/>
              </a:rPr>
              <a:t>Increased  Retention Rate by almost 10%.</a:t>
            </a:r>
          </a:p>
          <a:p>
            <a:r>
              <a:rPr lang="en-US" sz="1400">
                <a:latin typeface="Times New Roman" charset="0"/>
                <a:cs typeface="Times New Roman" charset="0"/>
              </a:rPr>
              <a:t>New pt /mo doubled.</a:t>
            </a:r>
          </a:p>
          <a:p>
            <a:r>
              <a:rPr lang="en-US" sz="1400">
                <a:latin typeface="Times New Roman" charset="0"/>
                <a:cs typeface="Times New Roman" charset="0"/>
              </a:rPr>
              <a:t>To continue to monitor over the next year.</a:t>
            </a:r>
          </a:p>
        </p:txBody>
      </p:sp>
    </p:spTree>
    <p:extLst>
      <p:ext uri="{BB962C8B-B14F-4D97-AF65-F5344CB8AC3E}">
        <p14:creationId xmlns:p14="http://schemas.microsoft.com/office/powerpoint/2010/main" val="41350315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400800" cy="6096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</a:rPr>
              <a:t>NAMIBIA: A Tale of Improving Food Security</a:t>
            </a:r>
            <a:endParaRPr lang="en-US" sz="2400" b="1" dirty="0">
              <a:solidFill>
                <a:srgbClr val="C00000"/>
              </a:solidFill>
            </a:endParaRPr>
          </a:p>
        </p:txBody>
      </p:sp>
      <p:graphicFrame>
        <p:nvGraphicFramePr>
          <p:cNvPr id="3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274000"/>
              </p:ext>
            </p:extLst>
          </p:nvPr>
        </p:nvGraphicFramePr>
        <p:xfrm>
          <a:off x="152400" y="533400"/>
          <a:ext cx="35814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r:id="rId3" imgW="8632684" imgH="5474682" progId="Excel.Sheet.8">
                  <p:embed/>
                </p:oleObj>
              </mc:Choice>
              <mc:Fallback>
                <p:oleObj r:id="rId3" imgW="8632684" imgH="5474682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33400"/>
                        <a:ext cx="35814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3497950"/>
              </p:ext>
            </p:extLst>
          </p:nvPr>
        </p:nvGraphicFramePr>
        <p:xfrm>
          <a:off x="152400" y="2514600"/>
          <a:ext cx="3657600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Worksheet" r:id="rId5" imgW="8327858" imgH="5133277" progId="Excel.Sheet.8">
                  <p:embed/>
                </p:oleObj>
              </mc:Choice>
              <mc:Fallback>
                <p:oleObj name="Worksheet" r:id="rId5" imgW="8327858" imgH="5133277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514600"/>
                        <a:ext cx="3657600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3733800" y="685800"/>
            <a:ext cx="0" cy="563880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3" descr="F:\Photo0557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5029200"/>
            <a:ext cx="2438400" cy="185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Content Placeholder 3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24600" y="5029200"/>
            <a:ext cx="2819400" cy="1856362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0" y="4419600"/>
            <a:ext cx="37338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1600" dirty="0" smtClean="0"/>
              <a:t>Initially lack of screening tool in the HIV patient care booklet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Poor documentation /lack of proper referral mechanism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No support groups address food security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Staff turnover and high workload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High national unemployed rate/poverty</a:t>
            </a:r>
          </a:p>
          <a:p>
            <a:pPr>
              <a:buFont typeface="Arial" pitchFamily="34" charset="0"/>
              <a:buChar char="•"/>
            </a:pPr>
            <a:r>
              <a:rPr lang="en-US" sz="1600" dirty="0" smtClean="0"/>
              <a:t>Alcohol abuse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3962400" y="533400"/>
            <a:ext cx="4648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b="1" dirty="0" smtClean="0"/>
              <a:t>INTERVENTIONS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dirty="0" smtClean="0"/>
              <a:t>Training </a:t>
            </a:r>
            <a:r>
              <a:rPr lang="en-US" sz="1600" dirty="0"/>
              <a:t>of HCWs </a:t>
            </a:r>
            <a:r>
              <a:rPr lang="en-US" sz="1600" dirty="0" smtClean="0"/>
              <a:t>on importance of issue &amp; measuring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rgbClr val="0000FF"/>
                </a:solidFill>
              </a:rPr>
              <a:t>Health </a:t>
            </a:r>
            <a:r>
              <a:rPr lang="en-US" sz="1600" dirty="0">
                <a:solidFill>
                  <a:srgbClr val="0000FF"/>
                </a:solidFill>
              </a:rPr>
              <a:t>education to patients/clients (specifically on alcohol abuse </a:t>
            </a:r>
            <a:r>
              <a:rPr lang="en-US" sz="1600" dirty="0" smtClean="0">
                <a:solidFill>
                  <a:srgbClr val="0000FF"/>
                </a:solidFill>
              </a:rPr>
              <a:t>)</a:t>
            </a:r>
            <a:endParaRPr lang="en-US" sz="1600" dirty="0">
              <a:solidFill>
                <a:srgbClr val="0000FF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600" dirty="0" smtClean="0"/>
              <a:t>Devise </a:t>
            </a:r>
            <a:r>
              <a:rPr lang="en-US" sz="1600" dirty="0"/>
              <a:t>basic, simple food security screening </a:t>
            </a:r>
            <a:r>
              <a:rPr lang="en-US" sz="1600" dirty="0" smtClean="0"/>
              <a:t>tools</a:t>
            </a:r>
            <a:endParaRPr lang="en-US" sz="1600" dirty="0"/>
          </a:p>
          <a:p>
            <a:pPr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rgbClr val="0000FF"/>
                </a:solidFill>
              </a:rPr>
              <a:t>Improve </a:t>
            </a:r>
            <a:r>
              <a:rPr lang="en-US" sz="1600" dirty="0">
                <a:solidFill>
                  <a:srgbClr val="0000FF"/>
                </a:solidFill>
              </a:rPr>
              <a:t>documentation </a:t>
            </a:r>
            <a:r>
              <a:rPr lang="en-US" sz="1600" dirty="0" smtClean="0">
                <a:solidFill>
                  <a:srgbClr val="0000FF"/>
                </a:solidFill>
              </a:rPr>
              <a:t>system</a:t>
            </a:r>
            <a:endParaRPr lang="en-US" sz="1600" dirty="0">
              <a:solidFill>
                <a:srgbClr val="0000FF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600" dirty="0" smtClean="0"/>
              <a:t>Reorganize </a:t>
            </a:r>
            <a:r>
              <a:rPr lang="en-US" sz="1600" dirty="0"/>
              <a:t>patient flow </a:t>
            </a:r>
            <a:r>
              <a:rPr lang="en-US" sz="1600" dirty="0" smtClean="0"/>
              <a:t>to </a:t>
            </a:r>
            <a:r>
              <a:rPr lang="en-US" sz="1600" dirty="0"/>
              <a:t>streamline </a:t>
            </a:r>
            <a:r>
              <a:rPr lang="en-US" sz="1600" dirty="0" smtClean="0"/>
              <a:t>assessment</a:t>
            </a:r>
            <a:endParaRPr lang="en-US" sz="1600" dirty="0"/>
          </a:p>
          <a:p>
            <a:pPr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rgbClr val="0000FF"/>
                </a:solidFill>
              </a:rPr>
              <a:t>Identification </a:t>
            </a:r>
            <a:r>
              <a:rPr lang="en-US" sz="1600" dirty="0">
                <a:solidFill>
                  <a:srgbClr val="0000FF"/>
                </a:solidFill>
              </a:rPr>
              <a:t>of </a:t>
            </a:r>
            <a:r>
              <a:rPr lang="en-US" sz="1600" dirty="0" smtClean="0">
                <a:solidFill>
                  <a:srgbClr val="0000FF"/>
                </a:solidFill>
              </a:rPr>
              <a:t>focal person to conduct assessments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dirty="0" smtClean="0"/>
              <a:t>Referrals, documentation/follow-up of patients needing food supplementation to NGOs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rgbClr val="0000FF"/>
                </a:solidFill>
              </a:rPr>
              <a:t>Arrange effective referral system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dirty="0" smtClean="0"/>
              <a:t>Introduction of NACS (Nutritional Assessment Counseling and Support) </a:t>
            </a:r>
            <a:r>
              <a:rPr lang="en-US" sz="1600" dirty="0" err="1" smtClean="0"/>
              <a:t>programme</a:t>
            </a:r>
            <a:r>
              <a:rPr lang="en-US" sz="1600" dirty="0" smtClean="0"/>
              <a:t> Nationwide.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rgbClr val="0000FF"/>
                </a:solidFill>
              </a:rPr>
              <a:t>Strengthen integration of social workers into care teams to assess food security</a:t>
            </a:r>
            <a:endParaRPr lang="en-US" sz="1600" dirty="0">
              <a:solidFill>
                <a:srgbClr val="0000FF"/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sz="1600" dirty="0" smtClean="0"/>
              <a:t>Initiation of nutrition gardens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GB" sz="1600" dirty="0" smtClean="0">
                <a:solidFill>
                  <a:srgbClr val="0000FF"/>
                </a:solidFill>
              </a:rPr>
              <a:t>Soup kitchen corners (nutritional education)</a:t>
            </a:r>
            <a:r>
              <a:rPr lang="en-US" sz="1600" dirty="0" smtClean="0">
                <a:solidFill>
                  <a:srgbClr val="0000FF"/>
                </a:solidFill>
              </a:rPr>
              <a:t>                    </a:t>
            </a:r>
            <a:endParaRPr lang="en-US" sz="1600" dirty="0">
              <a:solidFill>
                <a:srgbClr val="0000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54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28600" y="304800"/>
          <a:ext cx="4800600" cy="3419475"/>
        </p:xfrm>
        <a:graphic>
          <a:graphicData uri="http://schemas.openxmlformats.org/drawingml/2006/table">
            <a:tbl>
              <a:tblPr/>
              <a:tblGrid>
                <a:gridCol w="814388"/>
                <a:gridCol w="973137"/>
                <a:gridCol w="531813"/>
                <a:gridCol w="504825"/>
                <a:gridCol w="509587"/>
                <a:gridCol w="504825"/>
                <a:gridCol w="481013"/>
                <a:gridCol w="481012"/>
              </a:tblGrid>
              <a:tr h="4667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Aug-12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Oct-12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Dec-12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Feb-13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Apr-13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Jun-13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National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%=mean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60%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55%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56%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59%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57%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51%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 In+Care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n=patients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7,687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8,335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8,476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8,014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5,857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5,619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p=organizations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184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180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173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171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153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135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ECMC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%=mean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57%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65%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72%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76%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77%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89%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n=patients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47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49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39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38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28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p=organizations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NYS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%=mean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66%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66%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63%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60%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61%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60%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n=patients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961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1,064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1,063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931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762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622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p=organizations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15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13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12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1F497D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Top 10%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%=mean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96%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100%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100%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96%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100%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100%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n=patients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122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64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63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138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88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72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p=organizations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19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18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18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18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16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95B3D7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14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Verdana" charset="0"/>
                          <a:ea typeface="ＭＳ Ｐゴシック" charset="0"/>
                        </a:rPr>
                        <a:t>Top 25%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%=mean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83%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89%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88%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84%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86%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87%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n=patients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1,007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567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666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1,139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697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481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 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p=organizations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46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45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44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43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39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34</a:t>
                      </a:r>
                    </a:p>
                  </a:txBody>
                  <a:tcPr marL="9525" marR="9525" marT="9525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04" name="TextBox 12"/>
          <p:cNvSpPr txBox="1">
            <a:spLocks noChangeArrowheads="1"/>
          </p:cNvSpPr>
          <p:nvPr/>
        </p:nvSpPr>
        <p:spPr bwMode="auto">
          <a:xfrm>
            <a:off x="228600" y="0"/>
            <a:ext cx="8610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400" b="1" dirty="0" smtClean="0"/>
              <a:t>ECMC: Patients </a:t>
            </a:r>
            <a:r>
              <a:rPr lang="en-US" sz="1400" b="1" dirty="0"/>
              <a:t>Newly Enrolled in Medical Care – August 2012 through June 2013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5105400" y="304800"/>
          <a:ext cx="3886200" cy="3743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3100"/>
                <a:gridCol w="1943100"/>
              </a:tblGrid>
              <a:tr h="452043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Challenge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Intervention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marT="45712" marB="45712"/>
                </a:tc>
              </a:tr>
              <a:tr h="9294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Intake and follow up process/protocol was uniform for all patients entering care.</a:t>
                      </a:r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Immediately identify</a:t>
                      </a:r>
                      <a:r>
                        <a:rPr lang="en-US" sz="1100" baseline="0" dirty="0" smtClean="0"/>
                        <a:t> any need for additional support and refer to WICY team for intensive multi-disciplinary management.</a:t>
                      </a:r>
                      <a:endParaRPr lang="en-US" sz="1100" dirty="0" smtClean="0"/>
                    </a:p>
                  </a:txBody>
                  <a:tcPr marT="45712" marB="45712"/>
                </a:tc>
              </a:tr>
              <a:tr h="1097094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After intake, patients worked</a:t>
                      </a:r>
                      <a:r>
                        <a:rPr lang="en-US" sz="1100" baseline="0" dirty="0" smtClean="0"/>
                        <a:t> with</a:t>
                      </a:r>
                      <a:r>
                        <a:rPr lang="en-US" sz="1100" dirty="0" smtClean="0"/>
                        <a:t> the case manager on call at time of visit or phone contact,</a:t>
                      </a:r>
                      <a:r>
                        <a:rPr lang="en-US" sz="1100" baseline="0" dirty="0" smtClean="0"/>
                        <a:t> with no protocol promoting consistency/continuity.</a:t>
                      </a:r>
                      <a:endParaRPr lang="en-US" sz="11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Devised system by which patients would immediately</a:t>
                      </a:r>
                      <a:r>
                        <a:rPr lang="en-US" sz="1100" baseline="0" dirty="0" smtClean="0"/>
                        <a:t> be linked with a consistent medical case manager, creating a treatment team with the medical provider.</a:t>
                      </a:r>
                      <a:endParaRPr lang="en-US" sz="1100" dirty="0"/>
                    </a:p>
                  </a:txBody>
                  <a:tcPr marT="45712" marB="45712"/>
                </a:tc>
              </a:tr>
              <a:tr h="1264705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Patient</a:t>
                      </a:r>
                      <a:r>
                        <a:rPr lang="en-US" sz="1100" baseline="0" dirty="0" smtClean="0"/>
                        <a:t> reminders were done manually by phone and inconsistently completed due to staffing.</a:t>
                      </a:r>
                      <a:endParaRPr lang="en-US" sz="1100" dirty="0"/>
                    </a:p>
                  </a:txBody>
                  <a:tcPr marT="45712" marB="45712"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Invested in automated system that allows patients to choose text or voice reminders and to confirm receipt</a:t>
                      </a:r>
                      <a:r>
                        <a:rPr lang="en-US" sz="1100" baseline="0" dirty="0" smtClean="0"/>
                        <a:t> of call. Reminders are made regardless of staffing.</a:t>
                      </a:r>
                      <a:endParaRPr lang="en-US" sz="1100" dirty="0"/>
                    </a:p>
                  </a:txBody>
                  <a:tcPr marT="45712" marB="45712"/>
                </a:tc>
              </a:tr>
            </a:tbl>
          </a:graphicData>
        </a:graphic>
      </p:graphicFrame>
      <p:sp>
        <p:nvSpPr>
          <p:cNvPr id="2222" name="TextBox 14"/>
          <p:cNvSpPr txBox="1">
            <a:spLocks noChangeArrowheads="1"/>
          </p:cNvSpPr>
          <p:nvPr/>
        </p:nvSpPr>
        <p:spPr bwMode="auto">
          <a:xfrm>
            <a:off x="5867400" y="18288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2223" name="TextBox 6"/>
          <p:cNvSpPr txBox="1">
            <a:spLocks noChangeArrowheads="1"/>
          </p:cNvSpPr>
          <p:nvPr/>
        </p:nvSpPr>
        <p:spPr bwMode="auto">
          <a:xfrm>
            <a:off x="5105400" y="4114800"/>
            <a:ext cx="3810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/>
              <a:t>HIV+ patients newly enrolled with a medical provider with prescribing privileges who had a medical visit in each of the 4-month periods in the measurement year improved from </a:t>
            </a:r>
            <a:r>
              <a:rPr lang="en-US" sz="1200" b="1"/>
              <a:t>57%</a:t>
            </a:r>
            <a:r>
              <a:rPr lang="en-US" sz="1200"/>
              <a:t> in </a:t>
            </a:r>
            <a:r>
              <a:rPr lang="en-US" sz="1200" b="1"/>
              <a:t>August 2012 </a:t>
            </a:r>
            <a:r>
              <a:rPr lang="en-US" sz="1200"/>
              <a:t>to </a:t>
            </a:r>
            <a:r>
              <a:rPr lang="en-US" sz="1200" b="1"/>
              <a:t>89%</a:t>
            </a:r>
            <a:r>
              <a:rPr lang="en-US" sz="1200"/>
              <a:t> in </a:t>
            </a:r>
            <a:r>
              <a:rPr lang="en-US" sz="1200" b="1"/>
              <a:t>June 2013</a:t>
            </a:r>
            <a:r>
              <a:rPr lang="en-US" sz="1200"/>
              <a:t>, entering the </a:t>
            </a:r>
            <a:r>
              <a:rPr lang="en-US" sz="1200" b="1"/>
              <a:t>top 25% for In+Care</a:t>
            </a:r>
            <a:r>
              <a:rPr lang="en-US" sz="1200"/>
              <a:t> and the </a:t>
            </a:r>
            <a:r>
              <a:rPr lang="en-US" sz="1200" b="1"/>
              <a:t>top 10% for New York Links</a:t>
            </a:r>
            <a:r>
              <a:rPr lang="en-US" sz="1200"/>
              <a:t> at same time national and state averages remained stagnant or decreased.</a:t>
            </a:r>
          </a:p>
        </p:txBody>
      </p:sp>
      <p:pic>
        <p:nvPicPr>
          <p:cNvPr id="2224" name="Picture 17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810000"/>
            <a:ext cx="4810125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368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0035" y="64145"/>
            <a:ext cx="6202217" cy="454319"/>
          </a:xfrm>
        </p:spPr>
        <p:txBody>
          <a:bodyPr>
            <a:normAutofit/>
          </a:bodyPr>
          <a:lstStyle/>
          <a:p>
            <a:r>
              <a:rPr lang="en-US" sz="1600" b="1" dirty="0" smtClean="0"/>
              <a:t>LVH.AAO. Annual Cervical Cancer Screening QI Projects</a:t>
            </a:r>
            <a:endParaRPr lang="en-US" sz="1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8894" y="558237"/>
            <a:ext cx="4351395" cy="5940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/>
                </a:solidFill>
              </a:rPr>
              <a:t>1</a:t>
            </a:r>
            <a:r>
              <a:rPr lang="en-US" sz="1400" b="1" baseline="30000" dirty="0" smtClean="0">
                <a:solidFill>
                  <a:schemeClr val="tx2"/>
                </a:solidFill>
              </a:rPr>
              <a:t>st</a:t>
            </a:r>
            <a:r>
              <a:rPr lang="en-US" sz="1400" b="1" dirty="0" smtClean="0">
                <a:solidFill>
                  <a:schemeClr val="tx2"/>
                </a:solidFill>
              </a:rPr>
              <a:t> Year QI Project – Multi-</a:t>
            </a:r>
            <a:r>
              <a:rPr lang="en-US" sz="1400" b="1" dirty="0" err="1" smtClean="0">
                <a:solidFill>
                  <a:schemeClr val="tx2"/>
                </a:solidFill>
              </a:rPr>
              <a:t>discplinary</a:t>
            </a:r>
            <a:r>
              <a:rPr lang="en-US" sz="1400" b="1" dirty="0" smtClean="0">
                <a:solidFill>
                  <a:schemeClr val="tx2"/>
                </a:solidFill>
              </a:rPr>
              <a:t> Team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Baseline: 2011 – 54%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Interventions Tested – PDSA 1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tx2"/>
                </a:solidFill>
              </a:rPr>
              <a:t>Reminder Alerts for Provider in EMR that Pap is due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tx2"/>
                </a:solidFill>
              </a:rPr>
              <a:t>Sign ROI if done elsewhere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Result: Providers reported Alerts were helpful.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Interventions:  PDSA 2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tx2"/>
                </a:solidFill>
              </a:rPr>
              <a:t>F/up letters for No shows and past due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tx2"/>
                </a:solidFill>
              </a:rPr>
              <a:t>F/up calls 2 weeks later to those who did not call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tx2"/>
                </a:solidFill>
              </a:rPr>
              <a:t>Schedule </a:t>
            </a:r>
            <a:r>
              <a:rPr lang="en-US" sz="1400" dirty="0" err="1" smtClean="0">
                <a:solidFill>
                  <a:schemeClr val="tx2"/>
                </a:solidFill>
              </a:rPr>
              <a:t>appt</a:t>
            </a:r>
            <a:r>
              <a:rPr lang="en-US" sz="1400" dirty="0" smtClean="0">
                <a:solidFill>
                  <a:schemeClr val="tx2"/>
                </a:solidFill>
              </a:rPr>
              <a:t> same day as PC visit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tx2"/>
                </a:solidFill>
              </a:rPr>
              <a:t>Designate one Friday/month w CWM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Results: 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tx2"/>
                </a:solidFill>
              </a:rPr>
              <a:t>52% clients due had a </a:t>
            </a:r>
            <a:r>
              <a:rPr lang="en-US" sz="1400" dirty="0" err="1" smtClean="0">
                <a:solidFill>
                  <a:schemeClr val="tx2"/>
                </a:solidFill>
              </a:rPr>
              <a:t>sched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appt</a:t>
            </a:r>
            <a:endParaRPr lang="en-US" sz="1400" dirty="0" smtClean="0">
              <a:solidFill>
                <a:schemeClr val="tx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tx2"/>
                </a:solidFill>
              </a:rPr>
              <a:t>47% kept </a:t>
            </a:r>
            <a:r>
              <a:rPr lang="en-US" sz="1400" dirty="0" err="1" smtClean="0">
                <a:solidFill>
                  <a:schemeClr val="tx2"/>
                </a:solidFill>
              </a:rPr>
              <a:t>appt</a:t>
            </a:r>
            <a:endParaRPr lang="en-US" sz="1400" dirty="0" smtClean="0">
              <a:solidFill>
                <a:schemeClr val="tx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tx2"/>
                </a:solidFill>
              </a:rPr>
              <a:t>53% no showed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Interventions made no difference.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PDSA 3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tx2"/>
                </a:solidFill>
              </a:rPr>
              <a:t>Will accept walk-ins at CWM; special time slots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tx2"/>
                </a:solidFill>
              </a:rPr>
              <a:t>Gift card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err="1" smtClean="0">
                <a:solidFill>
                  <a:schemeClr val="tx2"/>
                </a:solidFill>
              </a:rPr>
              <a:t>Hdout</a:t>
            </a:r>
            <a:r>
              <a:rPr lang="en-US" sz="1400" dirty="0" smtClean="0">
                <a:solidFill>
                  <a:schemeClr val="tx2"/>
                </a:solidFill>
              </a:rPr>
              <a:t>:”Why Should I have my Pap” and poster in exam room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Results:  No improvement.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Findings:  More </a:t>
            </a:r>
            <a:r>
              <a:rPr lang="en-US" sz="1400" dirty="0" err="1" smtClean="0">
                <a:solidFill>
                  <a:schemeClr val="tx2"/>
                </a:solidFill>
              </a:rPr>
              <a:t>gyn</a:t>
            </a:r>
            <a:r>
              <a:rPr lang="en-US" sz="1400" dirty="0" smtClean="0">
                <a:solidFill>
                  <a:schemeClr val="tx2"/>
                </a:solidFill>
              </a:rPr>
              <a:t> </a:t>
            </a:r>
            <a:r>
              <a:rPr lang="en-US" sz="1400" dirty="0" err="1" smtClean="0">
                <a:solidFill>
                  <a:schemeClr val="tx2"/>
                </a:solidFill>
              </a:rPr>
              <a:t>appts</a:t>
            </a:r>
            <a:r>
              <a:rPr lang="en-US" sz="1400" dirty="0" smtClean="0">
                <a:solidFill>
                  <a:schemeClr val="tx2"/>
                </a:solidFill>
              </a:rPr>
              <a:t> were scheduled; incentives did not work; reminder calls –no difference</a:t>
            </a:r>
          </a:p>
          <a:p>
            <a:r>
              <a:rPr lang="en-US" sz="1400" dirty="0" smtClean="0">
                <a:solidFill>
                  <a:schemeClr val="tx2"/>
                </a:solidFill>
              </a:rPr>
              <a:t>Continue: Care Alerts, staff reinforcing importance of annual </a:t>
            </a:r>
            <a:r>
              <a:rPr lang="en-US" sz="1400" dirty="0" err="1" smtClean="0">
                <a:solidFill>
                  <a:schemeClr val="tx2"/>
                </a:solidFill>
              </a:rPr>
              <a:t>Paps</a:t>
            </a:r>
            <a:r>
              <a:rPr lang="en-US" sz="1400" dirty="0" smtClean="0">
                <a:solidFill>
                  <a:schemeClr val="tx2"/>
                </a:solidFill>
              </a:rPr>
              <a:t>; Waiting for approval for NP in ID clinic</a:t>
            </a:r>
          </a:p>
          <a:p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30126" y="526891"/>
            <a:ext cx="4430122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800000"/>
                </a:solidFill>
              </a:rPr>
              <a:t>2</a:t>
            </a:r>
            <a:r>
              <a:rPr lang="en-US" sz="1400" b="1" baseline="30000" dirty="0" smtClean="0">
                <a:solidFill>
                  <a:srgbClr val="800000"/>
                </a:solidFill>
              </a:rPr>
              <a:t>nd</a:t>
            </a:r>
            <a:r>
              <a:rPr lang="en-US" sz="1400" b="1" dirty="0" smtClean="0">
                <a:solidFill>
                  <a:srgbClr val="800000"/>
                </a:solidFill>
              </a:rPr>
              <a:t>  Year QI Project- Multi-disciplinary Team</a:t>
            </a:r>
          </a:p>
          <a:p>
            <a:r>
              <a:rPr lang="en-US" sz="1400" dirty="0" smtClean="0">
                <a:solidFill>
                  <a:srgbClr val="800000"/>
                </a:solidFill>
              </a:rPr>
              <a:t>Baseline: 2012 – 52%; 1/1/13 – 275 active Female patients</a:t>
            </a:r>
          </a:p>
          <a:p>
            <a:r>
              <a:rPr lang="en-US" sz="1400" dirty="0" smtClean="0">
                <a:solidFill>
                  <a:srgbClr val="800000"/>
                </a:solidFill>
              </a:rPr>
              <a:t>Survey results: 1</a:t>
            </a:r>
            <a:r>
              <a:rPr lang="en-US" sz="1400" baseline="30000" dirty="0" smtClean="0">
                <a:solidFill>
                  <a:srgbClr val="800000"/>
                </a:solidFill>
              </a:rPr>
              <a:t>st</a:t>
            </a:r>
            <a:r>
              <a:rPr lang="en-US" sz="1400" dirty="0" smtClean="0">
                <a:solidFill>
                  <a:srgbClr val="800000"/>
                </a:solidFill>
              </a:rPr>
              <a:t> Pap Experience - scary, hate it, horrible</a:t>
            </a:r>
          </a:p>
          <a:p>
            <a:r>
              <a:rPr lang="en-US" sz="1400" dirty="0" smtClean="0">
                <a:solidFill>
                  <a:srgbClr val="800000"/>
                </a:solidFill>
              </a:rPr>
              <a:t>Aver age of 1</a:t>
            </a:r>
            <a:r>
              <a:rPr lang="en-US" sz="1400" baseline="30000" dirty="0" smtClean="0">
                <a:solidFill>
                  <a:srgbClr val="800000"/>
                </a:solidFill>
              </a:rPr>
              <a:t>st</a:t>
            </a:r>
            <a:r>
              <a:rPr lang="en-US" sz="1400" dirty="0" smtClean="0">
                <a:solidFill>
                  <a:srgbClr val="800000"/>
                </a:solidFill>
              </a:rPr>
              <a:t> pap:  19.6 years</a:t>
            </a:r>
            <a:endParaRPr lang="en-US" sz="1400" dirty="0">
              <a:solidFill>
                <a:srgbClr val="800000"/>
              </a:solidFill>
            </a:endParaRPr>
          </a:p>
          <a:p>
            <a:r>
              <a:rPr lang="en-US" sz="1400" dirty="0" smtClean="0">
                <a:solidFill>
                  <a:srgbClr val="800000"/>
                </a:solidFill>
              </a:rPr>
              <a:t>Client suggestions:  buddy system, at AAO/HIV clinic, women doctors</a:t>
            </a:r>
          </a:p>
          <a:p>
            <a:r>
              <a:rPr lang="en-US" sz="1400" dirty="0" smtClean="0">
                <a:solidFill>
                  <a:srgbClr val="800000"/>
                </a:solidFill>
              </a:rPr>
              <a:t>Interventions Tested – PDSA 1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0000"/>
                </a:solidFill>
              </a:rPr>
              <a:t>Incentive - $15.00 gift card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800000"/>
                </a:solidFill>
              </a:rPr>
              <a:t>Staff will “talk it up”</a:t>
            </a:r>
          </a:p>
          <a:p>
            <a:r>
              <a:rPr lang="en-US" sz="1400" dirty="0" smtClean="0">
                <a:solidFill>
                  <a:srgbClr val="800000"/>
                </a:solidFill>
              </a:rPr>
              <a:t>Result:</a:t>
            </a:r>
          </a:p>
          <a:p>
            <a:r>
              <a:rPr lang="en-US" sz="1400" dirty="0" smtClean="0">
                <a:solidFill>
                  <a:srgbClr val="800000"/>
                </a:solidFill>
              </a:rPr>
              <a:t>30% who were due had a Pap in 1</a:t>
            </a:r>
            <a:r>
              <a:rPr lang="en-US" sz="1400" baseline="30000" dirty="0" smtClean="0">
                <a:solidFill>
                  <a:srgbClr val="800000"/>
                </a:solidFill>
              </a:rPr>
              <a:t>st</a:t>
            </a:r>
            <a:r>
              <a:rPr lang="en-US" sz="1400" dirty="0" smtClean="0">
                <a:solidFill>
                  <a:srgbClr val="800000"/>
                </a:solidFill>
              </a:rPr>
              <a:t> quarter</a:t>
            </a:r>
          </a:p>
          <a:p>
            <a:r>
              <a:rPr lang="en-US" sz="1400" dirty="0">
                <a:solidFill>
                  <a:srgbClr val="800000"/>
                </a:solidFill>
              </a:rPr>
              <a:t>	</a:t>
            </a:r>
            <a:r>
              <a:rPr lang="en-US" sz="1400" dirty="0" smtClean="0">
                <a:solidFill>
                  <a:srgbClr val="800000"/>
                </a:solidFill>
              </a:rPr>
              <a:t>(41/138)</a:t>
            </a:r>
          </a:p>
          <a:p>
            <a:r>
              <a:rPr lang="en-US" sz="1400" dirty="0" smtClean="0">
                <a:solidFill>
                  <a:srgbClr val="800000"/>
                </a:solidFill>
              </a:rPr>
              <a:t>Of the 30% who had a PAP:  14% received a $15. gift card; 32% completed the survey.</a:t>
            </a:r>
          </a:p>
        </p:txBody>
      </p:sp>
    </p:spTree>
    <p:extLst>
      <p:ext uri="{BB962C8B-B14F-4D97-AF65-F5344CB8AC3E}">
        <p14:creationId xmlns:p14="http://schemas.microsoft.com/office/powerpoint/2010/main" val="2275905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9867" y="322603"/>
            <a:ext cx="7772400" cy="501216"/>
          </a:xfrm>
        </p:spPr>
        <p:txBody>
          <a:bodyPr>
            <a:normAutofit fontScale="90000"/>
          </a:bodyPr>
          <a:lstStyle/>
          <a:p>
            <a:r>
              <a:rPr lang="en-US" sz="2000" b="1" dirty="0" smtClean="0"/>
              <a:t>Wright Primary Care Center, Cervical Cancer Screening QI , 8/2012</a:t>
            </a:r>
            <a:br>
              <a:rPr lang="en-US" sz="2000" b="1" dirty="0" smtClean="0"/>
            </a:br>
            <a:r>
              <a:rPr lang="en-US" sz="1600" dirty="0" smtClean="0"/>
              <a:t>Covers 7-County Area in NE PA, Multi-Disciplinary Team</a:t>
            </a:r>
            <a:endParaRPr lang="en-US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343221" y="1075545"/>
            <a:ext cx="3249167" cy="6032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2006</a:t>
            </a:r>
          </a:p>
          <a:p>
            <a:r>
              <a:rPr lang="en-US" sz="1600" dirty="0" smtClean="0"/>
              <a:t>Baseline:  14% </a:t>
            </a:r>
          </a:p>
          <a:p>
            <a:r>
              <a:rPr lang="en-US" sz="1600" dirty="0" smtClean="0"/>
              <a:t>Intervention: Internal focus</a:t>
            </a:r>
          </a:p>
          <a:p>
            <a:r>
              <a:rPr lang="en-US" sz="1600" dirty="0" smtClean="0"/>
              <a:t>Results:  27%</a:t>
            </a:r>
          </a:p>
          <a:p>
            <a:endParaRPr lang="en-US" sz="1600" dirty="0"/>
          </a:p>
          <a:p>
            <a:r>
              <a:rPr lang="en-US" sz="1600" dirty="0" smtClean="0"/>
              <a:t>2007</a:t>
            </a:r>
          </a:p>
          <a:p>
            <a:r>
              <a:rPr lang="en-US" sz="1600" dirty="0" smtClean="0"/>
              <a:t>Baseline:  27%</a:t>
            </a:r>
          </a:p>
          <a:p>
            <a:r>
              <a:rPr lang="en-US" sz="1600" dirty="0" smtClean="0"/>
              <a:t>Interventions: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Staff education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NP hired to focus on women’s health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Day designated for women’s wellness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Focus on women returning for annual Wellness Visit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No woman left the clinic w/o a woman’s health exam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2007 – Year 1 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Results: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27% - 58%</a:t>
            </a:r>
          </a:p>
          <a:p>
            <a:endParaRPr lang="en-US" sz="1600" dirty="0" smtClean="0"/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368969" y="1198210"/>
            <a:ext cx="2795041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00FF"/>
                </a:solidFill>
              </a:rPr>
              <a:t>Women’s Wellness</a:t>
            </a:r>
          </a:p>
          <a:p>
            <a:r>
              <a:rPr lang="en-US" sz="1600" dirty="0" smtClean="0">
                <a:solidFill>
                  <a:srgbClr val="0000FF"/>
                </a:solidFill>
              </a:rPr>
              <a:t>Women’s Health Visit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</a:rPr>
              <a:t>Combined with HIV medical visit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smtClean="0">
                <a:solidFill>
                  <a:srgbClr val="0000FF"/>
                </a:solidFill>
              </a:rPr>
              <a:t>Pap and Pelvic Plus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</a:rPr>
              <a:t>STD screening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</a:rPr>
              <a:t>Breast Cancer </a:t>
            </a:r>
            <a:r>
              <a:rPr lang="en-US" sz="1400" dirty="0" err="1" smtClean="0">
                <a:solidFill>
                  <a:srgbClr val="0000FF"/>
                </a:solidFill>
              </a:rPr>
              <a:t>Prev</a:t>
            </a:r>
            <a:r>
              <a:rPr lang="en-US" sz="1400" dirty="0" smtClean="0">
                <a:solidFill>
                  <a:srgbClr val="0000FF"/>
                </a:solidFill>
              </a:rPr>
              <a:t> and Screening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</a:rPr>
              <a:t>Colorectal Cancer Screening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</a:rPr>
              <a:t>Osteoporosis </a:t>
            </a:r>
            <a:r>
              <a:rPr lang="en-US" sz="1400" dirty="0" err="1" smtClean="0">
                <a:solidFill>
                  <a:srgbClr val="0000FF"/>
                </a:solidFill>
              </a:rPr>
              <a:t>Prev</a:t>
            </a:r>
            <a:endParaRPr lang="en-US" sz="1400" dirty="0" smtClean="0">
              <a:solidFill>
                <a:srgbClr val="0000FF"/>
              </a:solidFill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</a:rPr>
              <a:t>Smoking Cessation Counseling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</a:rPr>
              <a:t>DV Screening</a:t>
            </a: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</a:rPr>
              <a:t>Secondary </a:t>
            </a:r>
            <a:r>
              <a:rPr lang="en-US" sz="1400" dirty="0" err="1" smtClean="0">
                <a:solidFill>
                  <a:srgbClr val="0000FF"/>
                </a:solidFill>
              </a:rPr>
              <a:t>Prev</a:t>
            </a:r>
            <a:endParaRPr lang="en-US" sz="1400" dirty="0" smtClean="0">
              <a:solidFill>
                <a:srgbClr val="0000FF"/>
              </a:solidFill>
            </a:endParaRPr>
          </a:p>
          <a:p>
            <a:pPr marL="742950" lvl="1" indent="-285750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</a:rPr>
              <a:t>Med Adherence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</a:rPr>
              <a:t>Focus:  Wellness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</a:rPr>
              <a:t>Patients as Partners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rgbClr val="0000FF"/>
                </a:solidFill>
              </a:rPr>
              <a:t>Team effort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1921" y="1198210"/>
            <a:ext cx="2250319" cy="569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2008 – Year 2</a:t>
            </a:r>
          </a:p>
          <a:p>
            <a:r>
              <a:rPr lang="en-US" sz="1600" dirty="0" err="1" smtClean="0"/>
              <a:t>Inteventions</a:t>
            </a:r>
            <a:r>
              <a:rPr lang="en-US" sz="1600" dirty="0" smtClean="0"/>
              <a:t>:</a:t>
            </a:r>
          </a:p>
          <a:p>
            <a:pPr marL="285750" indent="-285750">
              <a:buFont typeface="Arial"/>
              <a:buChar char="•"/>
            </a:pPr>
            <a:r>
              <a:rPr lang="en-US" sz="1600" dirty="0" err="1" smtClean="0"/>
              <a:t>Contd</a:t>
            </a:r>
            <a:r>
              <a:rPr lang="en-US" sz="1600" dirty="0" smtClean="0"/>
              <a:t> staff </a:t>
            </a:r>
            <a:r>
              <a:rPr lang="en-US" sz="1600" dirty="0" err="1" smtClean="0"/>
              <a:t>ed’n</a:t>
            </a:r>
            <a:endParaRPr lang="en-US" sz="1600" dirty="0"/>
          </a:p>
          <a:p>
            <a:pPr marL="285750" indent="-285750">
              <a:buFont typeface="Arial"/>
              <a:buChar char="•"/>
            </a:pPr>
            <a:r>
              <a:rPr lang="en-US" sz="1600" dirty="0" smtClean="0"/>
              <a:t>“Spa bags” as gifts for patients (by staff and volunteers</a:t>
            </a:r>
          </a:p>
          <a:p>
            <a:r>
              <a:rPr lang="en-US" sz="1600" b="1" dirty="0" smtClean="0"/>
              <a:t>Results:  73% with an increase in number of patients</a:t>
            </a:r>
          </a:p>
          <a:p>
            <a:endParaRPr lang="en-US" sz="1600" dirty="0">
              <a:solidFill>
                <a:srgbClr val="FF0000"/>
              </a:solidFill>
            </a:endParaRPr>
          </a:p>
          <a:p>
            <a:r>
              <a:rPr lang="en-US" sz="1600" b="1" dirty="0" smtClean="0">
                <a:solidFill>
                  <a:srgbClr val="008000"/>
                </a:solidFill>
              </a:rPr>
              <a:t>2009 – Year 3</a:t>
            </a:r>
          </a:p>
          <a:p>
            <a:r>
              <a:rPr lang="en-US" sz="1600" b="1" dirty="0" smtClean="0">
                <a:solidFill>
                  <a:srgbClr val="008000"/>
                </a:solidFill>
              </a:rPr>
              <a:t>Sustaining interventions</a:t>
            </a:r>
          </a:p>
          <a:p>
            <a:r>
              <a:rPr lang="en-US" sz="1600" b="1" dirty="0" smtClean="0">
                <a:solidFill>
                  <a:srgbClr val="008000"/>
                </a:solidFill>
              </a:rPr>
              <a:t>Results:  74%</a:t>
            </a:r>
          </a:p>
          <a:p>
            <a:endParaRPr lang="en-US" sz="1600" b="1" dirty="0">
              <a:solidFill>
                <a:srgbClr val="008000"/>
              </a:solidFill>
            </a:endParaRPr>
          </a:p>
          <a:p>
            <a:r>
              <a:rPr lang="en-US" sz="1600" b="1" dirty="0" smtClean="0">
                <a:solidFill>
                  <a:srgbClr val="008000"/>
                </a:solidFill>
              </a:rPr>
              <a:t>Barrier to achieving higher rates:</a:t>
            </a:r>
          </a:p>
          <a:p>
            <a:r>
              <a:rPr lang="en-US" sz="1600" b="1" dirty="0" smtClean="0">
                <a:solidFill>
                  <a:srgbClr val="008000"/>
                </a:solidFill>
              </a:rPr>
              <a:t>Retention</a:t>
            </a:r>
          </a:p>
          <a:p>
            <a:endParaRPr lang="en-US" sz="1600" b="1" dirty="0">
              <a:solidFill>
                <a:srgbClr val="008000"/>
              </a:solidFill>
            </a:endParaRPr>
          </a:p>
          <a:p>
            <a:r>
              <a:rPr lang="en-US" sz="1600" b="1" dirty="0" smtClean="0">
                <a:solidFill>
                  <a:srgbClr val="008000"/>
                </a:solidFill>
              </a:rPr>
              <a:t>2010:  148 active Female patients</a:t>
            </a:r>
          </a:p>
          <a:p>
            <a:r>
              <a:rPr lang="en-US" sz="1600" b="1" dirty="0" smtClean="0">
                <a:solidFill>
                  <a:srgbClr val="008000"/>
                </a:solidFill>
              </a:rPr>
              <a:t>Then lost NP.</a:t>
            </a:r>
            <a:endParaRPr lang="en-US" sz="1600" b="1" dirty="0">
              <a:solidFill>
                <a:srgbClr val="008000"/>
              </a:solidFill>
            </a:endParaRPr>
          </a:p>
          <a:p>
            <a:endParaRPr lang="en-US" sz="1400" b="1" dirty="0" smtClean="0"/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329628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32877&quot;&gt;&lt;/object&gt;&lt;object type=&quot;2&quot; unique_id=&quot;32878&quot;&gt;&lt;object type=&quot;3&quot; unique_id=&quot;32879&quot;&gt;&lt;property id=&quot;20148&quot; value=&quot;5&quot;/&gt;&lt;property id=&quot;20300&quot; value=&quot;Slide 1 - &amp;quot;Lightning Round!&amp;quot;&quot;/&gt;&lt;property id=&quot;20307&quot; value=&quot;257&quot;/&gt;&lt;/object&gt;&lt;object type=&quot;3&quot; unique_id=&quot;32880&quot;&gt;&lt;property id=&quot;20148&quot; value=&quot;5&quot;/&gt;&lt;property id=&quot;20300&quot; value=&quot;Slide 2 - &amp;quot;Instructions&amp;quot;&quot;/&gt;&lt;property id=&quot;20307&quot; value=&quot;258&quot;/&gt;&lt;/object&gt;&lt;object type=&quot;3&quot; unique_id=&quot;32881&quot;&gt;&lt;property id=&quot;20148&quot; value=&quot;5&quot;/&gt;&lt;property id=&quot;20300&quot; value=&quot;Slide 3 - &amp;quot;In+Care #1: Gap Measure&amp;quot;&quot;/&gt;&lt;property id=&quot;20307&quot; value=&quot;259&quot;/&gt;&lt;/object&gt;&lt;object type=&quot;3&quot; unique_id=&quot;32882&quot;&gt;&lt;property id=&quot;20148&quot; value=&quot;5&quot;/&gt;&lt;property id=&quot;20300&quot; value=&quot;Slide 4 - &amp;quot;&amp;#x0D;&amp;#x0A;Improving the Rate for New HIV+ Patient Retention&amp;quot;&quot;/&gt;&lt;property id=&quot;20307&quot; value=&quot;263&quot;/&gt;&lt;/object&gt;&lt;object type=&quot;3&quot; unique_id=&quot;32883&quot;&gt;&lt;property id=&quot;20148&quot; value=&quot;5&quot;/&gt;&lt;property id=&quot;20300&quot; value=&quot;Slide 5 - &amp;quot;NAMIBIA: A Tale of Improving Food Security&amp;quot;&quot;/&gt;&lt;property id=&quot;20307&quot; value=&quot;264&quot;/&gt;&lt;/object&gt;&lt;object type=&quot;3&quot; unique_id=&quot;32884&quot;&gt;&lt;property id=&quot;20148&quot; value=&quot;5&quot;/&gt;&lt;property id=&quot;20300&quot; value=&quot;Slide 6&quot;/&gt;&lt;property id=&quot;20307&quot; value=&quot;260&quot;/&gt;&lt;/object&gt;&lt;object type=&quot;3&quot; unique_id=&quot;32885&quot;&gt;&lt;property id=&quot;20148&quot; value=&quot;5&quot;/&gt;&lt;property id=&quot;20300&quot; value=&quot;Slide 7 - &amp;quot;LVH.AAO. Annual Cervical Cancer Screening QI Projects&amp;quot;&quot;/&gt;&lt;property id=&quot;20307&quot; value=&quot;261&quot;/&gt;&lt;/object&gt;&lt;object type=&quot;3&quot; unique_id=&quot;32886&quot;&gt;&lt;property id=&quot;20148&quot; value=&quot;5&quot;/&gt;&lt;property id=&quot;20300&quot; value=&quot;Slide 8 - &amp;quot;Wright Primary Care Center, Cervical Cancer Screening QI , 8/2012&amp;#x0D;&amp;#x0A;Covers 7-County Area in NE PA, Multi-Disciplinary&quot;/&gt;&lt;property id=&quot;20307&quot; value=&quot;26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Pixel 4">
    <a:dk1>
      <a:srgbClr val="008080"/>
    </a:dk1>
    <a:lt1>
      <a:srgbClr val="FFFFFF"/>
    </a:lt1>
    <a:dk2>
      <a:srgbClr val="2F978D"/>
    </a:dk2>
    <a:lt2>
      <a:srgbClr val="FFFFFF"/>
    </a:lt2>
    <a:accent1>
      <a:srgbClr val="0099FF"/>
    </a:accent1>
    <a:accent2>
      <a:srgbClr val="009999"/>
    </a:accent2>
    <a:accent3>
      <a:srgbClr val="ADC9C5"/>
    </a:accent3>
    <a:accent4>
      <a:srgbClr val="DADADA"/>
    </a:accent4>
    <a:accent5>
      <a:srgbClr val="AACAFF"/>
    </a:accent5>
    <a:accent6>
      <a:srgbClr val="008A8A"/>
    </a:accent6>
    <a:hlink>
      <a:srgbClr val="FFFFCC"/>
    </a:hlink>
    <a:folHlink>
      <a:srgbClr val="70CAC6"/>
    </a:folHlink>
  </a:clrScheme>
  <a:fontScheme name="Pixel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Pixel 4">
    <a:dk1>
      <a:srgbClr val="008080"/>
    </a:dk1>
    <a:lt1>
      <a:srgbClr val="FFFFFF"/>
    </a:lt1>
    <a:dk2>
      <a:srgbClr val="2F978D"/>
    </a:dk2>
    <a:lt2>
      <a:srgbClr val="FFFFFF"/>
    </a:lt2>
    <a:accent1>
      <a:srgbClr val="0099FF"/>
    </a:accent1>
    <a:accent2>
      <a:srgbClr val="009999"/>
    </a:accent2>
    <a:accent3>
      <a:srgbClr val="ADC9C5"/>
    </a:accent3>
    <a:accent4>
      <a:srgbClr val="DADADA"/>
    </a:accent4>
    <a:accent5>
      <a:srgbClr val="AACAFF"/>
    </a:accent5>
    <a:accent6>
      <a:srgbClr val="008A8A"/>
    </a:accent6>
    <a:hlink>
      <a:srgbClr val="FFFFCC"/>
    </a:hlink>
    <a:folHlink>
      <a:srgbClr val="70CAC6"/>
    </a:folHlink>
  </a:clrScheme>
  <a:fontScheme name="Pixel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1272</Words>
  <Application>Microsoft Office PowerPoint</Application>
  <PresentationFormat>On-screen Show (4:3)</PresentationFormat>
  <Paragraphs>289</Paragraphs>
  <Slides>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Office Theme</vt:lpstr>
      <vt:lpstr>Microsoft Excel 97-2003 Worksheet</vt:lpstr>
      <vt:lpstr>Worksheet</vt:lpstr>
      <vt:lpstr>Lightning Round!</vt:lpstr>
      <vt:lpstr>Instructions</vt:lpstr>
      <vt:lpstr>In+Care #1: Gap Measure</vt:lpstr>
      <vt:lpstr> Improving the Rate for New HIV+ Patient Retention</vt:lpstr>
      <vt:lpstr>NAMIBIA: A Tale of Improving Food Security</vt:lpstr>
      <vt:lpstr>PowerPoint Presentation</vt:lpstr>
      <vt:lpstr>LVH.AAO. Annual Cervical Cancer Screening QI Projects</vt:lpstr>
      <vt:lpstr>Wright Primary Care Center, Cervical Cancer Screening QI , 8/2012 Covers 7-County Area in NE PA, Multi-Disciplinary Team</vt:lpstr>
    </vt:vector>
  </TitlesOfParts>
  <Company>Organizational Ideas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Lightning Round!</dc:title>
  <dc:creator>Lori DeLorenzo</dc:creator>
  <cp:lastModifiedBy>Ada Rosa</cp:lastModifiedBy>
  <cp:revision>6</cp:revision>
  <dcterms:created xsi:type="dcterms:W3CDTF">2013-07-09T16:12:09Z</dcterms:created>
  <dcterms:modified xsi:type="dcterms:W3CDTF">2013-07-09T18:17:13Z</dcterms:modified>
</cp:coreProperties>
</file>