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
  </p:notesMasterIdLst>
  <p:sldIdLst>
    <p:sldId id="270" r:id="rId3"/>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notesMaster" Target="notesMasters/notes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49F312-9400-451B-ABB7-246BD27B8F5C}" type="datetimeFigureOut">
              <a:rPr lang="en-US" smtClean="0"/>
              <a:t>8/15/2013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D47EE1-6996-4D77-A662-EDC44DBA3A70}" type="slidenum">
              <a:rPr lang="en-US" smtClean="0"/>
              <a:t>‹#›</a:t>
            </a:fld>
            <a:endParaRPr lang="en-US"/>
          </a:p>
        </p:txBody>
      </p:sp>
    </p:spTree>
    <p:extLst>
      <p:ext uri="{BB962C8B-B14F-4D97-AF65-F5344CB8AC3E}">
        <p14:creationId xmlns:p14="http://schemas.microsoft.com/office/powerpoint/2010/main" val="276631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2362200" cy="30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6"/>
          <p:cNvSpPr>
            <a:spLocks noChangeArrowheads="1"/>
          </p:cNvSpPr>
          <p:nvPr/>
        </p:nvSpPr>
        <p:spPr bwMode="auto">
          <a:xfrm>
            <a:off x="1058863" y="1057275"/>
            <a:ext cx="184150" cy="579438"/>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defRPr/>
            </a:pPr>
            <a:endParaRPr lang="en-US" sz="3200" dirty="0">
              <a:solidFill>
                <a:srgbClr val="FF0000"/>
              </a:solidFill>
              <a:effectLst>
                <a:outerShdw blurRad="38100" dist="38100" dir="2700000" algn="tl">
                  <a:srgbClr val="DDDDDD"/>
                </a:outerShdw>
              </a:effectLst>
              <a:latin typeface="Tahoma" charset="0"/>
              <a:ea typeface="MS PGothic" pitchFamily="34" charset="-128"/>
              <a:cs typeface="Arial" pitchFamily="34" charset="0"/>
            </a:endParaRPr>
          </a:p>
        </p:txBody>
      </p:sp>
      <p:pic>
        <p:nvPicPr>
          <p:cNvPr id="7" name="Picture 7" descr="NQC_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57200"/>
            <a:ext cx="3581400"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1071563" y="2339975"/>
            <a:ext cx="7315200" cy="1470025"/>
          </a:xfrm>
        </p:spPr>
        <p:txBody>
          <a:bodyPr/>
          <a:lstStyle>
            <a:lvl1pPr>
              <a:defRPr/>
            </a:lvl1pPr>
          </a:lstStyle>
          <a:p>
            <a:r>
              <a:rPr lang="en-US"/>
              <a:t>Click to edit Master title style</a:t>
            </a:r>
          </a:p>
        </p:txBody>
      </p:sp>
      <p:sp>
        <p:nvSpPr>
          <p:cNvPr id="4100" name="Rectangle 4"/>
          <p:cNvSpPr>
            <a:spLocks noGrp="1" noChangeArrowheads="1"/>
          </p:cNvSpPr>
          <p:nvPr>
            <p:ph type="subTitle" idx="1"/>
          </p:nvPr>
        </p:nvSpPr>
        <p:spPr>
          <a:xfrm>
            <a:off x="1527175" y="3886200"/>
            <a:ext cx="64008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29546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699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533400"/>
            <a:ext cx="19431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769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7138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534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0713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3402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4838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0764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69095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07159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16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8046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94188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25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065263-A3A0-644C-BA98-0B02834CE6EC}" type="datetimeFigureOut">
              <a:rPr lang="en-US" smtClean="0">
                <a:solidFill>
                  <a:prstClr val="black">
                    <a:tint val="75000"/>
                  </a:prstClr>
                </a:solidFill>
              </a:rPr>
              <a:pPr/>
              <a:t>8/15/2013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AF898D2-F8C7-6A4E-BA5E-5A2059FF20B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9868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2807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6764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764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3094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1290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3210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516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5832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0826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p:custDataLst>
              <p:tags r:id="rId13"/>
            </p:custDataLst>
          </p:nvPr>
        </p:nvPicPr>
        <p:blipFill>
          <a:blip r:embed="rId14">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title"/>
          </p:nvPr>
        </p:nvSpPr>
        <p:spPr bwMode="auto">
          <a:xfrm>
            <a:off x="762000" y="533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4"/>
          <p:cNvSpPr>
            <a:spLocks noGrp="1" noChangeArrowheads="1"/>
          </p:cNvSpPr>
          <p:nvPr>
            <p:ph type="body" idx="1"/>
          </p:nvPr>
        </p:nvSpPr>
        <p:spPr bwMode="auto">
          <a:xfrm>
            <a:off x="762000" y="1676400"/>
            <a:ext cx="777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3" name="Rectangle 5"/>
          <p:cNvSpPr>
            <a:spLocks noChangeArrowheads="1"/>
          </p:cNvSpPr>
          <p:nvPr/>
        </p:nvSpPr>
        <p:spPr bwMode="auto">
          <a:xfrm>
            <a:off x="98425" y="6248400"/>
            <a:ext cx="4667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eaLnBrk="0" fontAlgn="base" hangingPunct="0">
              <a:spcBef>
                <a:spcPct val="0"/>
              </a:spcBef>
              <a:spcAft>
                <a:spcPct val="0"/>
              </a:spcAft>
            </a:pPr>
            <a:fld id="{05E19A8C-E254-4DA2-A734-E895A30C36AA}" type="slidenum">
              <a:rPr lang="en-US" b="1">
                <a:solidFill>
                  <a:srgbClr val="FFFFFF"/>
                </a:solidFill>
                <a:ea typeface="MS PGothic" pitchFamily="34" charset="-128"/>
                <a:cs typeface="Arial" pitchFamily="34" charset="0"/>
              </a:rPr>
              <a:pPr algn="r" eaLnBrk="0" fontAlgn="base" hangingPunct="0">
                <a:spcBef>
                  <a:spcPct val="0"/>
                </a:spcBef>
                <a:spcAft>
                  <a:spcPct val="0"/>
                </a:spcAft>
              </a:pPr>
              <a:t>‹#›</a:t>
            </a:fld>
            <a:endParaRPr lang="en-US" b="1">
              <a:solidFill>
                <a:srgbClr val="FFFFFF"/>
              </a:solidFill>
              <a:ea typeface="MS PGothic" pitchFamily="34" charset="-128"/>
              <a:cs typeface="Arial" pitchFamily="34" charset="0"/>
            </a:endParaRPr>
          </a:p>
        </p:txBody>
      </p:sp>
    </p:spTree>
    <p:extLst>
      <p:ext uri="{BB962C8B-B14F-4D97-AF65-F5344CB8AC3E}">
        <p14:creationId xmlns:p14="http://schemas.microsoft.com/office/powerpoint/2010/main" val="2297032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3200">
          <a:solidFill>
            <a:schemeClr val="tx2"/>
          </a:solidFill>
          <a:latin typeface="+mj-lt"/>
          <a:ea typeface="MS PGothic" pitchFamily="34" charset="-128"/>
          <a:cs typeface="ＭＳ Ｐゴシック" charset="0"/>
        </a:defRPr>
      </a:lvl1pPr>
      <a:lvl2pPr algn="ctr" rtl="0" eaLnBrk="0" fontAlgn="base" hangingPunct="0">
        <a:spcBef>
          <a:spcPct val="0"/>
        </a:spcBef>
        <a:spcAft>
          <a:spcPct val="0"/>
        </a:spcAft>
        <a:defRPr sz="3200">
          <a:solidFill>
            <a:schemeClr val="tx2"/>
          </a:solidFill>
          <a:latin typeface="Garamond" charset="0"/>
          <a:ea typeface="MS PGothic" pitchFamily="34" charset="-128"/>
          <a:cs typeface="ＭＳ Ｐゴシック" charset="0"/>
        </a:defRPr>
      </a:lvl2pPr>
      <a:lvl3pPr algn="ctr" rtl="0" eaLnBrk="0" fontAlgn="base" hangingPunct="0">
        <a:spcBef>
          <a:spcPct val="0"/>
        </a:spcBef>
        <a:spcAft>
          <a:spcPct val="0"/>
        </a:spcAft>
        <a:defRPr sz="3200">
          <a:solidFill>
            <a:schemeClr val="tx2"/>
          </a:solidFill>
          <a:latin typeface="Garamond" charset="0"/>
          <a:ea typeface="MS PGothic" pitchFamily="34" charset="-128"/>
          <a:cs typeface="ＭＳ Ｐゴシック" charset="0"/>
        </a:defRPr>
      </a:lvl3pPr>
      <a:lvl4pPr algn="ctr" rtl="0" eaLnBrk="0" fontAlgn="base" hangingPunct="0">
        <a:spcBef>
          <a:spcPct val="0"/>
        </a:spcBef>
        <a:spcAft>
          <a:spcPct val="0"/>
        </a:spcAft>
        <a:defRPr sz="3200">
          <a:solidFill>
            <a:schemeClr val="tx2"/>
          </a:solidFill>
          <a:latin typeface="Garamond" charset="0"/>
          <a:ea typeface="MS PGothic" pitchFamily="34" charset="-128"/>
          <a:cs typeface="ＭＳ Ｐゴシック" charset="0"/>
        </a:defRPr>
      </a:lvl4pPr>
      <a:lvl5pPr algn="ctr" rtl="0" eaLnBrk="0" fontAlgn="base" hangingPunct="0">
        <a:spcBef>
          <a:spcPct val="0"/>
        </a:spcBef>
        <a:spcAft>
          <a:spcPct val="0"/>
        </a:spcAft>
        <a:defRPr sz="3200">
          <a:solidFill>
            <a:schemeClr val="tx2"/>
          </a:solidFill>
          <a:latin typeface="Garamond" charset="0"/>
          <a:ea typeface="MS PGothic" pitchFamily="34" charset="-128"/>
          <a:cs typeface="ＭＳ Ｐゴシック" charset="0"/>
        </a:defRPr>
      </a:lvl5pPr>
      <a:lvl6pPr marL="457200" algn="ctr" rtl="0" fontAlgn="base">
        <a:spcBef>
          <a:spcPct val="0"/>
        </a:spcBef>
        <a:spcAft>
          <a:spcPct val="0"/>
        </a:spcAft>
        <a:defRPr sz="3200">
          <a:solidFill>
            <a:schemeClr val="tx2"/>
          </a:solidFill>
          <a:latin typeface="Garamond" charset="0"/>
        </a:defRPr>
      </a:lvl6pPr>
      <a:lvl7pPr marL="914400" algn="ctr" rtl="0" fontAlgn="base">
        <a:spcBef>
          <a:spcPct val="0"/>
        </a:spcBef>
        <a:spcAft>
          <a:spcPct val="0"/>
        </a:spcAft>
        <a:defRPr sz="3200">
          <a:solidFill>
            <a:schemeClr val="tx2"/>
          </a:solidFill>
          <a:latin typeface="Garamond" charset="0"/>
        </a:defRPr>
      </a:lvl7pPr>
      <a:lvl8pPr marL="1371600" algn="ctr" rtl="0" fontAlgn="base">
        <a:spcBef>
          <a:spcPct val="0"/>
        </a:spcBef>
        <a:spcAft>
          <a:spcPct val="0"/>
        </a:spcAft>
        <a:defRPr sz="3200">
          <a:solidFill>
            <a:schemeClr val="tx2"/>
          </a:solidFill>
          <a:latin typeface="Garamond" charset="0"/>
        </a:defRPr>
      </a:lvl8pPr>
      <a:lvl9pPr marL="1828800" algn="ctr" rtl="0" fontAlgn="base">
        <a:spcBef>
          <a:spcPct val="0"/>
        </a:spcBef>
        <a:spcAft>
          <a:spcPct val="0"/>
        </a:spcAft>
        <a:defRPr sz="3200">
          <a:solidFill>
            <a:schemeClr val="tx2"/>
          </a:solidFill>
          <a:latin typeface="Garamond" charset="0"/>
        </a:defRPr>
      </a:lvl9pPr>
    </p:titleStyle>
    <p:bodyStyle>
      <a:lvl1pPr marL="342900" indent="-342900" algn="l" rtl="0" eaLnBrk="0" fontAlgn="base" hangingPunct="0">
        <a:spcBef>
          <a:spcPct val="20000"/>
        </a:spcBef>
        <a:spcAft>
          <a:spcPct val="0"/>
        </a:spcAft>
        <a:buClr>
          <a:schemeClr val="tx1"/>
        </a:buClr>
        <a:buChar char="•"/>
        <a:defRPr sz="2800">
          <a:solidFill>
            <a:schemeClr val="tx1"/>
          </a:solidFill>
          <a:latin typeface="+mn-lt"/>
          <a:ea typeface="MS PGothic" pitchFamily="34" charset="-128"/>
          <a:cs typeface="MS PGothic" pitchFamily="34" charset="-128"/>
        </a:defRPr>
      </a:lvl1pPr>
      <a:lvl2pPr marL="742950" indent="-285750" algn="l" rtl="0" eaLnBrk="0" fontAlgn="base" hangingPunct="0">
        <a:spcBef>
          <a:spcPct val="20000"/>
        </a:spcBef>
        <a:spcAft>
          <a:spcPct val="0"/>
        </a:spcAft>
        <a:buClr>
          <a:schemeClr val="tx1"/>
        </a:buClr>
        <a:buChar char="•"/>
        <a:defRPr sz="24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lr>
          <a:schemeClr val="tx1"/>
        </a:buClr>
        <a:buChar char="•"/>
        <a:defRPr>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tx1"/>
        </a:buClr>
        <a:buChar char="•"/>
        <a:defRPr>
          <a:solidFill>
            <a:schemeClr val="tx1"/>
          </a:solidFill>
          <a:latin typeface="+mn-lt"/>
          <a:ea typeface="MS PGothic" pitchFamily="34" charset="-128"/>
          <a:cs typeface="MS PGothic" charset="0"/>
        </a:defRPr>
      </a:lvl5pPr>
      <a:lvl6pPr marL="2514600" indent="-228600" algn="l" rtl="0" fontAlgn="base">
        <a:spcBef>
          <a:spcPct val="20000"/>
        </a:spcBef>
        <a:spcAft>
          <a:spcPct val="0"/>
        </a:spcAft>
        <a:buClr>
          <a:schemeClr val="tx1"/>
        </a:buClr>
        <a:buChar char="•"/>
        <a:defRPr>
          <a:solidFill>
            <a:schemeClr val="tx1"/>
          </a:solidFill>
          <a:latin typeface="+mn-lt"/>
          <a:ea typeface="ＭＳ Ｐゴシック" charset="-128"/>
        </a:defRPr>
      </a:lvl6pPr>
      <a:lvl7pPr marL="2971800" indent="-228600" algn="l" rtl="0" fontAlgn="base">
        <a:spcBef>
          <a:spcPct val="20000"/>
        </a:spcBef>
        <a:spcAft>
          <a:spcPct val="0"/>
        </a:spcAft>
        <a:buClr>
          <a:schemeClr val="tx1"/>
        </a:buClr>
        <a:buChar char="•"/>
        <a:defRPr>
          <a:solidFill>
            <a:schemeClr val="tx1"/>
          </a:solidFill>
          <a:latin typeface="+mn-lt"/>
          <a:ea typeface="ＭＳ Ｐゴシック" charset="-128"/>
        </a:defRPr>
      </a:lvl7pPr>
      <a:lvl8pPr marL="3429000" indent="-228600" algn="l" rtl="0" fontAlgn="base">
        <a:spcBef>
          <a:spcPct val="20000"/>
        </a:spcBef>
        <a:spcAft>
          <a:spcPct val="0"/>
        </a:spcAft>
        <a:buClr>
          <a:schemeClr val="tx1"/>
        </a:buClr>
        <a:buChar char="•"/>
        <a:defRPr>
          <a:solidFill>
            <a:schemeClr val="tx1"/>
          </a:solidFill>
          <a:latin typeface="+mn-lt"/>
          <a:ea typeface="ＭＳ Ｐゴシック" charset="-128"/>
        </a:defRPr>
      </a:lvl8pPr>
      <a:lvl9pPr marL="3886200" indent="-228600" algn="l" rtl="0" fontAlgn="base">
        <a:spcBef>
          <a:spcPct val="20000"/>
        </a:spcBef>
        <a:spcAft>
          <a:spcPct val="0"/>
        </a:spcAft>
        <a:buClr>
          <a:schemeClr val="tx1"/>
        </a:buClr>
        <a:buChar char="•"/>
        <a:defRPr>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A9065263-A3A0-644C-BA98-0B02834CE6EC}" type="datetimeFigureOut">
              <a:rPr lang="en-US" smtClean="0">
                <a:solidFill>
                  <a:prstClr val="black">
                    <a:tint val="75000"/>
                  </a:prstClr>
                </a:solidFill>
              </a:rPr>
              <a:pPr defTabSz="457200"/>
              <a:t>8/15/2013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BAF898D2-F8C7-6A4E-BA5E-5A2059FF20B7}"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0733281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 Id="rId5" Type="http://schemas.openxmlformats.org/officeDocument/2006/relationships/image" Target="../media/image5.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Box 1"/>
          <p:cNvSpPr txBox="1">
            <a:spLocks noChangeArrowheads="1"/>
          </p:cNvSpPr>
          <p:nvPr/>
        </p:nvSpPr>
        <p:spPr bwMode="auto">
          <a:xfrm>
            <a:off x="609600" y="304800"/>
            <a:ext cx="8153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defTabSz="457200"/>
            <a:r>
              <a:rPr lang="en-US" b="1" u="sng">
                <a:solidFill>
                  <a:prstClr val="black"/>
                </a:solidFill>
                <a:latin typeface="Arial" charset="0"/>
              </a:rPr>
              <a:t>HERTFORD COUNTY PUBLIC HEALTH AUTHORITY</a:t>
            </a:r>
            <a:r>
              <a:rPr lang="en-US">
                <a:solidFill>
                  <a:prstClr val="black"/>
                </a:solidFill>
                <a:latin typeface="Arial" charset="0"/>
              </a:rPr>
              <a:t> </a:t>
            </a:r>
            <a:endParaRPr lang="en-US">
              <a:solidFill>
                <a:prstClr val="black"/>
              </a:solidFill>
            </a:endParaRPr>
          </a:p>
          <a:p>
            <a:pPr algn="ctr" defTabSz="457200"/>
            <a:r>
              <a:rPr lang="en-US">
                <a:solidFill>
                  <a:prstClr val="black"/>
                </a:solidFill>
              </a:rPr>
              <a:t>Viral Load Suppression Improvement Project</a:t>
            </a:r>
          </a:p>
          <a:p>
            <a:pPr algn="ctr" defTabSz="457200"/>
            <a:r>
              <a:rPr lang="en-US" sz="1400">
                <a:solidFill>
                  <a:prstClr val="black"/>
                </a:solidFill>
              </a:rPr>
              <a:t>Percentage of patients, regardless of age, with a diagnosis of HIV/AIDS with a viral load &lt; 200 copies/mL at last viral load test during the measurement year.</a:t>
            </a:r>
          </a:p>
        </p:txBody>
      </p:sp>
      <p:sp>
        <p:nvSpPr>
          <p:cNvPr id="13315" name="TextBox 3"/>
          <p:cNvSpPr txBox="1">
            <a:spLocks noChangeArrowheads="1"/>
          </p:cNvSpPr>
          <p:nvPr/>
        </p:nvSpPr>
        <p:spPr bwMode="auto">
          <a:xfrm flipH="1">
            <a:off x="228600" y="1447800"/>
            <a:ext cx="3352800" cy="536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defTabSz="457200"/>
            <a:r>
              <a:rPr lang="en-US" sz="1400" b="1">
                <a:solidFill>
                  <a:prstClr val="black"/>
                </a:solidFill>
              </a:rPr>
              <a:t>Our Strategies for Viral Load Suppression</a:t>
            </a:r>
          </a:p>
          <a:p>
            <a:pPr defTabSz="457200"/>
            <a:r>
              <a:rPr lang="en-US" sz="1100" b="1">
                <a:solidFill>
                  <a:prstClr val="black"/>
                </a:solidFill>
              </a:rPr>
              <a:t>Clinic Nurse Managers: </a:t>
            </a:r>
            <a:r>
              <a:rPr lang="en-US" sz="1100">
                <a:solidFill>
                  <a:prstClr val="black"/>
                </a:solidFill>
              </a:rPr>
              <a:t>Review the charts for labs values regarding increased viral.  Contact the patient with the assistance of the Access Coordinators to follow-up if any issues that may be the cause of viral load increase.  Communicate with staff to work on issues that impede VL suppression.  Work with clients to promote positive changes in viral load. Medication adherence completed  at every clinic visit.  Promotes client education with each client contact.    </a:t>
            </a:r>
          </a:p>
          <a:p>
            <a:pPr defTabSz="457200"/>
            <a:r>
              <a:rPr lang="en-US" sz="1100" b="1">
                <a:solidFill>
                  <a:prstClr val="black"/>
                </a:solidFill>
              </a:rPr>
              <a:t>Access Coordinators:  </a:t>
            </a:r>
            <a:r>
              <a:rPr lang="en-US" sz="1100">
                <a:solidFill>
                  <a:prstClr val="black"/>
                </a:solidFill>
              </a:rPr>
              <a:t>Interview with patient regarding issues that impend their viral load suppression.  Reports back to Clinic Nurse Managers regarding patient issues taking  their medications.  Works along with Clinic Nurse Mangers with those clients to develop strategies for improve medication adherence.  Promotes client education.  </a:t>
            </a:r>
          </a:p>
          <a:p>
            <a:pPr defTabSz="457200"/>
            <a:r>
              <a:rPr lang="en-US" sz="1100" b="1">
                <a:solidFill>
                  <a:prstClr val="black"/>
                </a:solidFill>
              </a:rPr>
              <a:t>Medical Social Workers: </a:t>
            </a:r>
            <a:r>
              <a:rPr lang="en-US" sz="1100">
                <a:solidFill>
                  <a:prstClr val="black"/>
                </a:solidFill>
              </a:rPr>
              <a:t> Reviews with client for social issues that impede viral load suppression.  Collaborates with Clinic Nurse Managers and Access Coordinators in these efforts.  Works with clients on ADAP completely biannually and works with drug assistance programs for clients that qualify. Promotes client education with each client contact. </a:t>
            </a:r>
          </a:p>
          <a:p>
            <a:pPr defTabSz="457200"/>
            <a:r>
              <a:rPr lang="en-US" sz="1100" b="1">
                <a:solidFill>
                  <a:prstClr val="black"/>
                </a:solidFill>
              </a:rPr>
              <a:t>Medical Providers:  </a:t>
            </a:r>
            <a:r>
              <a:rPr lang="en-US" sz="1100">
                <a:solidFill>
                  <a:prstClr val="black"/>
                </a:solidFill>
              </a:rPr>
              <a:t>Prescribes a medical regiment for each client that  is identified as ready for treatment. Reviews labs &amp; monitors those VL that seem to be unsuppressed. Re-evaluates if medication adherence is not a problem and changes medication if needed. </a:t>
            </a:r>
            <a:endParaRPr lang="en-US" sz="1100" b="1">
              <a:solidFill>
                <a:prstClr val="black"/>
              </a:solidFill>
            </a:endParaRPr>
          </a:p>
          <a:p>
            <a:pPr defTabSz="457200"/>
            <a:endParaRPr lang="en-US" sz="1100" b="1">
              <a:solidFill>
                <a:prstClr val="black"/>
              </a:solidFill>
            </a:endParaRPr>
          </a:p>
          <a:p>
            <a:pPr defTabSz="457200"/>
            <a:endParaRPr lang="en-US" sz="1200" b="1">
              <a:solidFill>
                <a:prstClr val="black"/>
              </a:solidFill>
            </a:endParaRPr>
          </a:p>
        </p:txBody>
      </p:sp>
      <p:sp>
        <p:nvSpPr>
          <p:cNvPr id="13319" name="Rectangle 7"/>
          <p:cNvSpPr>
            <a:spLocks noChangeArrowheads="1"/>
          </p:cNvSpPr>
          <p:nvPr/>
        </p:nvSpPr>
        <p:spPr bwMode="auto">
          <a:xfrm>
            <a:off x="0" y="1671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defTabSz="457200"/>
            <a:endParaRPr lang="en-US">
              <a:solidFill>
                <a:prstClr val="black"/>
              </a:solidFill>
            </a:endParaRPr>
          </a:p>
        </p:txBody>
      </p:sp>
      <p:graphicFrame>
        <p:nvGraphicFramePr>
          <p:cNvPr id="13318" name="Object 6"/>
          <p:cNvGraphicFramePr>
            <a:graphicFrameLocks noChangeAspect="1"/>
          </p:cNvGraphicFramePr>
          <p:nvPr/>
        </p:nvGraphicFramePr>
        <p:xfrm>
          <a:off x="3429000" y="1219200"/>
          <a:ext cx="5715000" cy="4191000"/>
        </p:xfrm>
        <a:graphic>
          <a:graphicData uri="http://schemas.openxmlformats.org/presentationml/2006/ole">
            <mc:AlternateContent xmlns:mc="http://schemas.openxmlformats.org/markup-compatibility/2006">
              <mc:Choice xmlns:v="urn:schemas-microsoft-com:vml" Requires="v">
                <p:oleObj spid="_x0000_s1030" name="Chart" r:id="rId3" imgW="5372077" imgH="3514547" progId="MSGraph.Chart.8">
                  <p:embed/>
                </p:oleObj>
              </mc:Choice>
              <mc:Fallback>
                <p:oleObj name="Chart" r:id="rId3" imgW="5372077" imgH="3514547" progId="MSGraph.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1219200"/>
                        <a:ext cx="5715000" cy="419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407" name="Group 95"/>
          <p:cNvGraphicFramePr>
            <a:graphicFrameLocks noGrp="1"/>
          </p:cNvGraphicFramePr>
          <p:nvPr/>
        </p:nvGraphicFramePr>
        <p:xfrm>
          <a:off x="3810000" y="5181600"/>
          <a:ext cx="4419600" cy="1463040"/>
        </p:xfrm>
        <a:graphic>
          <a:graphicData uri="http://schemas.openxmlformats.org/drawingml/2006/table">
            <a:tbl>
              <a:tblPr/>
              <a:tblGrid>
                <a:gridCol w="1473200"/>
                <a:gridCol w="1473200"/>
                <a:gridCol w="1473200"/>
              </a:tblGrid>
              <a:tr h="30321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6600FF"/>
                          </a:solidFill>
                          <a:effectLst/>
                          <a:latin typeface="Times New Roman" charset="0"/>
                          <a:ea typeface="ＭＳ Ｐゴシック" charset="0"/>
                          <a:cs typeface="Times New Roman" charset="0"/>
                        </a:rPr>
                        <a:t>All</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993366"/>
                          </a:solidFill>
                          <a:effectLst/>
                          <a:latin typeface="Times New Roman" charset="0"/>
                          <a:ea typeface="ＭＳ Ｐゴシック" charset="0"/>
                          <a:cs typeface="Times New Roman" charset="0"/>
                        </a:rPr>
                        <a:t>On ARV</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Times New Roman" charset="0"/>
                          <a:ea typeface="ＭＳ Ｐゴシック" charset="0"/>
                          <a:cs typeface="Times New Roman" charset="0"/>
                        </a:rPr>
                        <a:t>Cycle 2</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6600FF"/>
                          </a:solidFill>
                          <a:effectLst/>
                          <a:latin typeface="Times New Roman" charset="0"/>
                          <a:ea typeface="ＭＳ Ｐゴシック" charset="0"/>
                          <a:cs typeface="Times New Roman" charset="0"/>
                        </a:rPr>
                        <a:t>137/164</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993366"/>
                          </a:solidFill>
                          <a:effectLst/>
                          <a:latin typeface="Times New Roman" charset="0"/>
                          <a:ea typeface="ＭＳ Ｐゴシック" charset="0"/>
                          <a:cs typeface="Times New Roman" charset="0"/>
                        </a:rPr>
                        <a:t>116/138</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7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Times New Roman" charset="0"/>
                          <a:ea typeface="ＭＳ Ｐゴシック" charset="0"/>
                          <a:cs typeface="Times New Roman" charset="0"/>
                        </a:rPr>
                        <a:t>Cycle 3</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6600FF"/>
                          </a:solidFill>
                          <a:effectLst/>
                          <a:latin typeface="Times New Roman" charset="0"/>
                          <a:ea typeface="ＭＳ Ｐゴシック" charset="0"/>
                          <a:cs typeface="Times New Roman" charset="0"/>
                        </a:rPr>
                        <a:t>140/162</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993366"/>
                          </a:solidFill>
                          <a:effectLst/>
                          <a:latin typeface="Times New Roman" charset="0"/>
                          <a:ea typeface="ＭＳ Ｐゴシック" charset="0"/>
                          <a:cs typeface="Times New Roman" charset="0"/>
                        </a:rPr>
                        <a:t>119/134</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Times New Roman" charset="0"/>
                          <a:ea typeface="ＭＳ Ｐゴシック" charset="0"/>
                          <a:cs typeface="Times New Roman" charset="0"/>
                        </a:rPr>
                        <a:t>Cycle 4</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6600FF"/>
                          </a:solidFill>
                          <a:effectLst/>
                          <a:latin typeface="Times New Roman" charset="0"/>
                          <a:ea typeface="ＭＳ Ｐゴシック" charset="0"/>
                          <a:cs typeface="Times New Roman" charset="0"/>
                        </a:rPr>
                        <a:t>138/161</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993366"/>
                          </a:solidFill>
                          <a:effectLst/>
                          <a:latin typeface="Times New Roman" charset="0"/>
                          <a:ea typeface="ＭＳ Ｐゴシック" charset="0"/>
                          <a:cs typeface="Times New Roman" charset="0"/>
                        </a:rPr>
                        <a:t>118/133</a:t>
                      </a:r>
                      <a:endParaRPr kumimoji="0" lang="en-US" sz="1800" b="0" i="0" u="none" strike="noStrike" cap="none" normalizeH="0" baseline="0">
                        <a:ln>
                          <a:noFill/>
                        </a:ln>
                        <a:solidFill>
                          <a:schemeClr val="tx1"/>
                        </a:solidFill>
                        <a:effectLst/>
                        <a:latin typeface="Calibri"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3408" name="Picture 96" descr="MC90043269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3429000"/>
            <a:ext cx="21336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409" name="Picture 97" descr="MC90043269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1143000"/>
            <a:ext cx="21336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097979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7&quot;&gt;&lt;property id=&quot;20148&quot; value=&quot;5&quot;/&gt;&lt;property id=&quot;20300&quot; value=&quot;Slide 1 - &amp;quot;&amp;#x0D;&amp;#x0A;&amp;quot;&quot;/&gt;&lt;property id=&quot;20307&quot; value=&quot;260&quot;/&gt;&lt;/object&gt;&lt;object type=&quot;3&quot; unique_id=&quot;10008&quot;&gt;&lt;property id=&quot;20148&quot; value=&quot;5&quot;/&gt;&lt;property id=&quot;20300&quot; value=&quot;Slide 2&quot;/&gt;&lt;property id=&quot;20307&quot; value=&quot;261&quot;/&gt;&lt;/object&gt;&lt;object type=&quot;3&quot; unique_id=&quot;10009&quot;&gt;&lt;property id=&quot;20148&quot; value=&quot;5&quot;/&gt;&lt;property id=&quot;20300&quot; value=&quot;Slide 3 - &amp;quot;EAST CAROLINA UNIVERSITY&amp;#x0D;&amp;#x0A;BRODY SCHOOL OF MEDICINE &amp;quot;&quot;/&gt;&lt;property id=&quot;20307&quot; value=&quot;262&quot;/&gt;&lt;/object&gt;&lt;object type=&quot;3&quot; unique_id=&quot;10010&quot;&gt;&lt;property id=&quot;20148&quot; value=&quot;5&quot;/&gt;&lt;property id=&quot;20300&quot; value=&quot;Slide 4&quot;/&gt;&lt;property id=&quot;20307&quot; value=&quot;263&quot;/&gt;&lt;/object&gt;&lt;object type=&quot;3&quot; unique_id=&quot;10011&quot;&gt;&lt;property id=&quot;20148&quot; value=&quot;5&quot;/&gt;&lt;property id=&quot;20300&quot; value=&quot;Slide 5 - &amp;quot;Carolina Family Health Centers&amp;#x0D;&amp;#x0A;In+care 04-Viral Load Suppression&amp;quot;&quot;/&gt;&lt;property id=&quot;20307&quot; value=&quot;264&quot;/&gt;&lt;/object&gt;&lt;object type=&quot;3&quot; unique_id=&quot;10012&quot;&gt;&lt;property id=&quot;20148&quot; value=&quot;5&quot;/&gt;&lt;property id=&quot;20300&quot; value=&quot;Slide 6&quot;/&gt;&lt;property id=&quot;20307&quot; value=&quot;265&quot;/&gt;&lt;/object&gt;&lt;object type=&quot;3&quot; unique_id=&quot;10013&quot;&gt;&lt;property id=&quot;20148&quot; value=&quot;5&quot;/&gt;&lt;property id=&quot;20300&quot; value=&quot;Slide 7&quot;/&gt;&lt;property id=&quot;20307&quot; value=&quot;266&quot;/&gt;&lt;/object&gt;&lt;object type=&quot;3&quot; unique_id=&quot;10014&quot;&gt;&lt;property id=&quot;20148&quot; value=&quot;5&quot;/&gt;&lt;property id=&quot;20300&quot; value=&quot;Slide 8 - &amp;quot;Viral Load Suppression Project Updates&amp;quot;&quot;/&gt;&lt;property id=&quot;20307&quot; value=&quot;267&quot;/&gt;&lt;/object&gt;&lt;object type=&quot;3&quot; unique_id=&quot;10015&quot;&gt;&lt;property id=&quot;20148&quot; value=&quot;5&quot;/&gt;&lt;property id=&quot;20300&quot; value=&quot;Slide 9&quot;/&gt;&lt;property id=&quot;20307&quot; value=&quot;268&quot;/&gt;&lt;/object&gt;&lt;object type=&quot;3&quot; unique_id=&quot;10016&quot;&gt;&lt;property id=&quot;20148&quot; value=&quot;5&quot;/&gt;&lt;property id=&quot;20300&quot; value=&quot;Slide 10 - &amp;quot;Region IV – CCHN, HCP, RH, RCID &amp;amp; THP&amp;#x0D;&amp;#x0A;Viral Load Suppression&amp;quot;&quot;/&gt;&lt;property id=&quot;20307&quot; value=&quot;269&quot;/&gt;&lt;/object&gt;&lt;object type=&quot;3&quot; unique_id=&quot;10017&quot;&gt;&lt;property id=&quot;20148&quot; value=&quot;5&quot;/&gt;&lt;property id=&quot;20300&quot; value=&quot;Slide 11&quot;/&gt;&lt;property id=&quot;20307&quot; value=&quot;270&quot;/&gt;&lt;/object&gt;&lt;object type=&quot;3&quot; unique_id=&quot;10018&quot;&gt;&lt;property id=&quot;20148&quot; value=&quot;5&quot;/&gt;&lt;property id=&quot;20300&quot; value=&quot;Slide 12 - &amp;quot;Dogwood Healthcare Network&amp;#x0D;&amp;#x0A;Region 5&amp;#x0D;&amp;#x0A;Viral Load Suppression&amp;quot;&quot;/&gt;&lt;property id=&quot;20307&quot; value=&quot;271&quot;/&gt;&lt;/object&gt;&lt;object type=&quot;3&quot; unique_id=&quot;10019&quot;&gt;&lt;property id=&quot;20148&quot; value=&quot;5&quot;/&gt;&lt;property id=&quot;20300&quot; value=&quot;Slide 13 - &amp;quot;RHCC: INC04, INC04A &amp;amp; INC04ART&amp;#x0D;&amp;#x0A;(HAB Measure-INC04, NCDHHS Measure-INC04A &amp;amp; RHCC Measure-INC04ART)&amp;quot;&quot;/&gt;&lt;property id=&quot;20307&quot; value=&quot;272&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MMPROD_SUBSTITUTION_ID" val="{FEE6893F-2906-4639-9359-82DE3691923B}"/>
</p:tagLst>
</file>

<file path=ppt/theme/theme1.xml><?xml version="1.0" encoding="utf-8"?>
<a:theme xmlns:a="http://schemas.openxmlformats.org/drawingml/2006/main" name="NQC_PPT_Template">
  <a:themeElements>
    <a:clrScheme name="NQC_PPT_Template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DE1821"/>
      </a:hlink>
      <a:folHlink>
        <a:srgbClr val="E4AF7F"/>
      </a:folHlink>
    </a:clrScheme>
    <a:fontScheme name="NQC_PPT_Template">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Garamond" pitchFamily="18"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Garamond" pitchFamily="18" charset="0"/>
            <a:ea typeface="ＭＳ Ｐゴシック" pitchFamily="34" charset="-128"/>
          </a:defRPr>
        </a:defPPr>
      </a:lstStyle>
    </a:lnDef>
  </a:objectDefaults>
  <a:extraClrSchemeLst>
    <a:extraClrScheme>
      <a:clrScheme name="NQC_PP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QC_PP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QC_PP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QC_PP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QC_PP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QC_PP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QC_PP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QC_PP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QC_PP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QC_PP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QC_PP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QC_PP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QC_PPT_Template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DE1821"/>
        </a:hlink>
        <a:folHlink>
          <a:srgbClr val="E4AF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286</Words>
  <Application>Microsoft Office PowerPoint</Application>
  <PresentationFormat>On-screen Show (4:3)</PresentationFormat>
  <Paragraphs>19</Paragraphs>
  <Slides>1</Slides>
  <Notes>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4" baseType="lpstr">
      <vt:lpstr>NQC_PPT_Template</vt:lpstr>
      <vt:lpstr>Office Theme</vt:lpstr>
      <vt:lpstr>Chart</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T Hager</dc:creator>
  <cp:lastModifiedBy>Ada Rosa</cp:lastModifiedBy>
  <cp:revision>15</cp:revision>
  <dcterms:created xsi:type="dcterms:W3CDTF">2013-08-09T17:56:14Z</dcterms:created>
  <dcterms:modified xsi:type="dcterms:W3CDTF">2013-08-15T13:42:48Z</dcterms:modified>
</cp:coreProperties>
</file>