
<file path=[Content_Types].xml><?xml version="1.0" encoding="utf-8"?>
<Types xmlns="http://schemas.openxmlformats.org/package/2006/content-types">
  <Default Extension="png" ContentType="image/png"/>
  <Default Extension="jpeg" ContentType="image/jpeg"/>
  <Default Extension="xls" ContentType="application/vnd.ms-excel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7" r:id="rId3"/>
    <p:sldId id="273" r:id="rId4"/>
    <p:sldId id="269" r:id="rId5"/>
    <p:sldId id="271" r:id="rId6"/>
    <p:sldId id="270" r:id="rId7"/>
    <p:sldId id="274" r:id="rId8"/>
    <p:sldId id="272" r:id="rId9"/>
    <p:sldId id="27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48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325F1FD-551A-4F98-858A-DB656E89972C}" type="doc">
      <dgm:prSet loTypeId="urn:microsoft.com/office/officeart/2009/3/layout/DescendingProcess" loCatId="process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A18F889-7DDB-4D8D-9133-DE7E43171946}">
      <dgm:prSet phldrT="[Text]" custT="1"/>
      <dgm:spPr/>
      <dgm:t>
        <a:bodyPr/>
        <a:lstStyle/>
        <a:p>
          <a:r>
            <a:rPr lang="en-US" sz="1300" b="1" dirty="0" smtClean="0"/>
            <a:t>Patient</a:t>
          </a:r>
          <a:r>
            <a:rPr lang="en-US" sz="1300" dirty="0" smtClean="0"/>
            <a:t> – unsatisfied with PCP; health beliefs;  not in care; drugs/</a:t>
          </a:r>
          <a:r>
            <a:rPr lang="en-US" sz="1300" dirty="0" err="1" smtClean="0"/>
            <a:t>EtOH</a:t>
          </a:r>
          <a:r>
            <a:rPr lang="en-US" sz="1300" dirty="0" smtClean="0"/>
            <a:t>; diversion/$$; no PCP;  </a:t>
          </a:r>
          <a:r>
            <a:rPr lang="en-US" sz="1300" dirty="0" smtClean="0">
              <a:sym typeface="Symbol"/>
            </a:rPr>
            <a:t>; housing/SW; insurance</a:t>
          </a:r>
          <a:endParaRPr lang="en-US" sz="1300" dirty="0"/>
        </a:p>
      </dgm:t>
    </dgm:pt>
    <dgm:pt modelId="{72442F76-F051-48CC-997D-9C3F6157F3DA}" type="parTrans" cxnId="{193ABA93-CE9A-4A30-AD22-B3E1881A4404}">
      <dgm:prSet/>
      <dgm:spPr/>
      <dgm:t>
        <a:bodyPr/>
        <a:lstStyle/>
        <a:p>
          <a:endParaRPr lang="en-US"/>
        </a:p>
      </dgm:t>
    </dgm:pt>
    <dgm:pt modelId="{D210495F-3593-4DC9-94CF-01B378427BD0}" type="sibTrans" cxnId="{193ABA93-CE9A-4A30-AD22-B3E1881A4404}">
      <dgm:prSet/>
      <dgm:spPr/>
      <dgm:t>
        <a:bodyPr/>
        <a:lstStyle/>
        <a:p>
          <a:endParaRPr lang="en-US"/>
        </a:p>
      </dgm:t>
    </dgm:pt>
    <dgm:pt modelId="{80E2C869-DC5A-4837-8E31-5D310E6DD346}">
      <dgm:prSet phldrT="[Text]" custT="1"/>
      <dgm:spPr/>
      <dgm:t>
        <a:bodyPr/>
        <a:lstStyle/>
        <a:p>
          <a:r>
            <a:rPr lang="en-US" sz="1300" b="1" dirty="0" smtClean="0"/>
            <a:t>Labs</a:t>
          </a:r>
          <a:r>
            <a:rPr lang="en-US" sz="1300" dirty="0" smtClean="0"/>
            <a:t> – VL not drawn / processed;                       genotype / </a:t>
          </a:r>
          <a:r>
            <a:rPr lang="en-US" sz="1300" dirty="0" err="1" smtClean="0"/>
            <a:t>integrase</a:t>
          </a:r>
          <a:r>
            <a:rPr lang="en-US" sz="1300" dirty="0" smtClean="0"/>
            <a:t> resist. not done</a:t>
          </a:r>
          <a:endParaRPr lang="en-US" sz="1300" dirty="0"/>
        </a:p>
      </dgm:t>
    </dgm:pt>
    <dgm:pt modelId="{C398795C-ACCA-43BB-9F0C-9EE4424E1F77}" type="parTrans" cxnId="{B666DD80-4004-4710-83F8-5FF9608A3AC7}">
      <dgm:prSet/>
      <dgm:spPr/>
      <dgm:t>
        <a:bodyPr/>
        <a:lstStyle/>
        <a:p>
          <a:endParaRPr lang="en-US"/>
        </a:p>
      </dgm:t>
    </dgm:pt>
    <dgm:pt modelId="{85AD25AD-563E-4E88-84D4-C7667C77D618}" type="sibTrans" cxnId="{B666DD80-4004-4710-83F8-5FF9608A3AC7}">
      <dgm:prSet/>
      <dgm:spPr/>
      <dgm:t>
        <a:bodyPr/>
        <a:lstStyle/>
        <a:p>
          <a:endParaRPr lang="en-US"/>
        </a:p>
      </dgm:t>
    </dgm:pt>
    <dgm:pt modelId="{FBFF9CE9-719E-4285-B59E-77F2638C474C}">
      <dgm:prSet phldrT="[Text]" custT="1"/>
      <dgm:spPr/>
      <dgm:t>
        <a:bodyPr/>
        <a:lstStyle/>
        <a:p>
          <a:r>
            <a:rPr lang="en-US" sz="1300" b="1" dirty="0" smtClean="0"/>
            <a:t>Meds</a:t>
          </a:r>
          <a:r>
            <a:rPr lang="en-US" sz="1300" dirty="0" smtClean="0"/>
            <a:t> – pharmacy / PA# not done;   </a:t>
          </a:r>
        </a:p>
        <a:p>
          <a:r>
            <a:rPr lang="en-US" sz="1300" dirty="0" smtClean="0"/>
            <a:t>no insurance; copay/$; refills not done</a:t>
          </a:r>
          <a:endParaRPr lang="en-US" sz="1300" dirty="0"/>
        </a:p>
      </dgm:t>
    </dgm:pt>
    <dgm:pt modelId="{368F6817-ADAC-40C7-8E55-3AC586D22804}" type="parTrans" cxnId="{8BBBE09D-F895-4BEC-A044-7AF7700406DC}">
      <dgm:prSet/>
      <dgm:spPr/>
      <dgm:t>
        <a:bodyPr/>
        <a:lstStyle/>
        <a:p>
          <a:endParaRPr lang="en-US"/>
        </a:p>
      </dgm:t>
    </dgm:pt>
    <dgm:pt modelId="{F69E5391-C3B5-4817-99BD-DF3440ACFA26}" type="sibTrans" cxnId="{8BBBE09D-F895-4BEC-A044-7AF7700406DC}">
      <dgm:prSet/>
      <dgm:spPr/>
      <dgm:t>
        <a:bodyPr/>
        <a:lstStyle/>
        <a:p>
          <a:endParaRPr lang="en-US"/>
        </a:p>
      </dgm:t>
    </dgm:pt>
    <dgm:pt modelId="{BF2A5F6E-A3C0-4F52-B2D7-4B7234F76E84}">
      <dgm:prSet phldrT="[Text]" custT="1"/>
      <dgm:spPr/>
      <dgm:t>
        <a:bodyPr/>
        <a:lstStyle/>
        <a:p>
          <a:r>
            <a:rPr lang="en-US" sz="1300" b="1" dirty="0" smtClean="0"/>
            <a:t>Providers</a:t>
          </a:r>
          <a:r>
            <a:rPr lang="en-US" sz="1300" dirty="0" smtClean="0"/>
            <a:t> – Unclear PCP;   wrong PCP; </a:t>
          </a:r>
        </a:p>
        <a:p>
          <a:r>
            <a:rPr lang="en-US" sz="1300" dirty="0" smtClean="0"/>
            <a:t>not aware high VL;  not aware patient not in care </a:t>
          </a:r>
          <a:endParaRPr lang="en-US" sz="1300" dirty="0"/>
        </a:p>
      </dgm:t>
    </dgm:pt>
    <dgm:pt modelId="{1CE8AEEE-7E5C-4229-9E44-66326B5A3E84}" type="parTrans" cxnId="{AF8BA96D-4B23-4147-A88C-4DD51DF5CFF2}">
      <dgm:prSet/>
      <dgm:spPr/>
      <dgm:t>
        <a:bodyPr/>
        <a:lstStyle/>
        <a:p>
          <a:endParaRPr lang="en-US"/>
        </a:p>
      </dgm:t>
    </dgm:pt>
    <dgm:pt modelId="{D2194BAF-C4E6-4D86-BD92-2CDC2AFB0796}" type="sibTrans" cxnId="{AF8BA96D-4B23-4147-A88C-4DD51DF5CFF2}">
      <dgm:prSet/>
      <dgm:spPr/>
      <dgm:t>
        <a:bodyPr/>
        <a:lstStyle/>
        <a:p>
          <a:endParaRPr lang="en-US"/>
        </a:p>
      </dgm:t>
    </dgm:pt>
    <dgm:pt modelId="{7A1F9789-7778-4A40-9CFB-2AC968AD049D}">
      <dgm:prSet phldrT="[Text]" custT="1"/>
      <dgm:spPr/>
      <dgm:t>
        <a:bodyPr/>
        <a:lstStyle/>
        <a:p>
          <a:r>
            <a:rPr lang="en-US" sz="2400" b="1" i="1" dirty="0" smtClean="0"/>
            <a:t>High VL</a:t>
          </a:r>
          <a:endParaRPr lang="en-US" sz="2400" b="1" i="1" dirty="0"/>
        </a:p>
      </dgm:t>
    </dgm:pt>
    <dgm:pt modelId="{27697015-7680-4597-9B13-806DEE05397D}" type="parTrans" cxnId="{D8EF9A4C-AC10-46BB-A315-1B80B17739F4}">
      <dgm:prSet/>
      <dgm:spPr/>
      <dgm:t>
        <a:bodyPr/>
        <a:lstStyle/>
        <a:p>
          <a:endParaRPr lang="en-US"/>
        </a:p>
      </dgm:t>
    </dgm:pt>
    <dgm:pt modelId="{0D3DBBFC-DCBE-415F-97B1-6B7D1235D412}" type="sibTrans" cxnId="{D8EF9A4C-AC10-46BB-A315-1B80B17739F4}">
      <dgm:prSet/>
      <dgm:spPr/>
      <dgm:t>
        <a:bodyPr/>
        <a:lstStyle/>
        <a:p>
          <a:endParaRPr lang="en-US"/>
        </a:p>
      </dgm:t>
    </dgm:pt>
    <dgm:pt modelId="{C5B214B3-FEC5-4118-BADA-97000D0E544A}">
      <dgm:prSet phldrT="[Text]"/>
      <dgm:spPr/>
      <dgm:t>
        <a:bodyPr/>
        <a:lstStyle/>
        <a:p>
          <a:endParaRPr lang="en-US" dirty="0"/>
        </a:p>
      </dgm:t>
    </dgm:pt>
    <dgm:pt modelId="{EB775383-6D30-4BD4-B6F8-CEC245A95484}" type="parTrans" cxnId="{A4319364-67D9-4D27-83B9-5D99C9DBCEE6}">
      <dgm:prSet/>
      <dgm:spPr/>
      <dgm:t>
        <a:bodyPr/>
        <a:lstStyle/>
        <a:p>
          <a:endParaRPr lang="en-US"/>
        </a:p>
      </dgm:t>
    </dgm:pt>
    <dgm:pt modelId="{25B4E0F8-85F1-44BD-ABC7-39D25F4765EB}" type="sibTrans" cxnId="{A4319364-67D9-4D27-83B9-5D99C9DBCEE6}">
      <dgm:prSet/>
      <dgm:spPr/>
      <dgm:t>
        <a:bodyPr/>
        <a:lstStyle/>
        <a:p>
          <a:endParaRPr lang="en-US"/>
        </a:p>
      </dgm:t>
    </dgm:pt>
    <dgm:pt modelId="{53F8C539-1D04-4277-A042-7C244553CE1C}" type="pres">
      <dgm:prSet presAssocID="{B325F1FD-551A-4F98-858A-DB656E89972C}" presName="Name0" presStyleCnt="0">
        <dgm:presLayoutVars>
          <dgm:chMax val="7"/>
          <dgm:chPref val="5"/>
        </dgm:presLayoutVars>
      </dgm:prSet>
      <dgm:spPr/>
      <dgm:t>
        <a:bodyPr/>
        <a:lstStyle/>
        <a:p>
          <a:endParaRPr lang="en-US"/>
        </a:p>
      </dgm:t>
    </dgm:pt>
    <dgm:pt modelId="{78D240E5-B31B-4407-8D54-5F68F0FCB75D}" type="pres">
      <dgm:prSet presAssocID="{B325F1FD-551A-4F98-858A-DB656E89972C}" presName="arrowNode" presStyleLbl="node1" presStyleIdx="0" presStyleCnt="1"/>
      <dgm:spPr/>
    </dgm:pt>
    <dgm:pt modelId="{9F048DA9-114B-48D4-8675-78F3F1B7FCDD}" type="pres">
      <dgm:prSet presAssocID="{5A18F889-7DDB-4D8D-9133-DE7E43171946}" presName="txNode1" presStyleLbl="revTx" presStyleIdx="0" presStyleCnt="6" custScaleX="374909" custScaleY="11045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4816F25-39EB-4BB2-8091-FD78F963F4BD}" type="pres">
      <dgm:prSet presAssocID="{80E2C869-DC5A-4837-8E31-5D310E6DD346}" presName="txNode2" presStyleLbl="revTx" presStyleIdx="1" presStyleCnt="6" custScaleX="159238" custLinFactNeighborX="41853" custLinFactNeighborY="183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408E030-124B-4D9B-9482-45DCB47D1A8E}" type="pres">
      <dgm:prSet presAssocID="{85AD25AD-563E-4E88-84D4-C7667C77D618}" presName="dotNode2" presStyleCnt="0"/>
      <dgm:spPr/>
    </dgm:pt>
    <dgm:pt modelId="{AF766A06-C409-4780-AFDB-63BDCB882891}" type="pres">
      <dgm:prSet presAssocID="{85AD25AD-563E-4E88-84D4-C7667C77D618}" presName="dotRepeatNode" presStyleLbl="fgShp" presStyleIdx="0" presStyleCnt="4"/>
      <dgm:spPr/>
      <dgm:t>
        <a:bodyPr/>
        <a:lstStyle/>
        <a:p>
          <a:endParaRPr lang="en-US"/>
        </a:p>
      </dgm:t>
    </dgm:pt>
    <dgm:pt modelId="{49563485-5BFD-4E58-9E80-330D1AC881C5}" type="pres">
      <dgm:prSet presAssocID="{FBFF9CE9-719E-4285-B59E-77F2638C474C}" presName="txNode3" presStyleLbl="revTx" presStyleIdx="2" presStyleCnt="6" custScaleX="245003" custLinFactNeighborX="-99752" custLinFactNeighborY="1696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2A8996C-A382-440F-B46E-7400AEB6AB2B}" type="pres">
      <dgm:prSet presAssocID="{F69E5391-C3B5-4817-99BD-DF3440ACFA26}" presName="dotNode3" presStyleCnt="0"/>
      <dgm:spPr/>
    </dgm:pt>
    <dgm:pt modelId="{F857EFAA-9DBE-412D-BABC-3EBC1ACBB558}" type="pres">
      <dgm:prSet presAssocID="{F69E5391-C3B5-4817-99BD-DF3440ACFA26}" presName="dotRepeatNode" presStyleLbl="fgShp" presStyleIdx="1" presStyleCnt="4"/>
      <dgm:spPr/>
      <dgm:t>
        <a:bodyPr/>
        <a:lstStyle/>
        <a:p>
          <a:endParaRPr lang="en-US"/>
        </a:p>
      </dgm:t>
    </dgm:pt>
    <dgm:pt modelId="{349E0632-9740-47F2-AD3D-E3699A8F66A2}" type="pres">
      <dgm:prSet presAssocID="{C5B214B3-FEC5-4118-BADA-97000D0E544A}" presName="txNode4" presStyleLbl="revTx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813742F-99EB-4386-9CD2-73E4DB8AD2FA}" type="pres">
      <dgm:prSet presAssocID="{25B4E0F8-85F1-44BD-ABC7-39D25F4765EB}" presName="dotNode4" presStyleCnt="0"/>
      <dgm:spPr/>
    </dgm:pt>
    <dgm:pt modelId="{F773FBBB-CA11-4835-88FE-628DF9884689}" type="pres">
      <dgm:prSet presAssocID="{25B4E0F8-85F1-44BD-ABC7-39D25F4765EB}" presName="dotRepeatNode" presStyleLbl="fgShp" presStyleIdx="2" presStyleCnt="4"/>
      <dgm:spPr/>
      <dgm:t>
        <a:bodyPr/>
        <a:lstStyle/>
        <a:p>
          <a:endParaRPr lang="en-US"/>
        </a:p>
      </dgm:t>
    </dgm:pt>
    <dgm:pt modelId="{CDA02EB0-1B31-44BC-AE13-C7B6AC4F8E66}" type="pres">
      <dgm:prSet presAssocID="{BF2A5F6E-A3C0-4F52-B2D7-4B7234F76E84}" presName="txNode5" presStyleLbl="revTx" presStyleIdx="4" presStyleCnt="6" custScaleX="165690" custLinFactNeighborX="-50189" custLinFactNeighborY="-281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DA05629-B36C-4503-B9FA-A15BBE691C96}" type="pres">
      <dgm:prSet presAssocID="{D2194BAF-C4E6-4D86-BD92-2CDC2AFB0796}" presName="dotNode5" presStyleCnt="0"/>
      <dgm:spPr/>
    </dgm:pt>
    <dgm:pt modelId="{C718A97C-5ABA-41FF-AC3F-2917BA4A7CC0}" type="pres">
      <dgm:prSet presAssocID="{D2194BAF-C4E6-4D86-BD92-2CDC2AFB0796}" presName="dotRepeatNode" presStyleLbl="fgShp" presStyleIdx="3" presStyleCnt="4"/>
      <dgm:spPr/>
      <dgm:t>
        <a:bodyPr/>
        <a:lstStyle/>
        <a:p>
          <a:endParaRPr lang="en-US"/>
        </a:p>
      </dgm:t>
    </dgm:pt>
    <dgm:pt modelId="{0EC1B8A6-4320-4DE4-843C-68468FC99C8E}" type="pres">
      <dgm:prSet presAssocID="{7A1F9789-7778-4A40-9CFB-2AC968AD049D}" presName="txNode6" presStyleLbl="revTx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3850361-57CB-4500-AD61-633736812104}" type="presOf" srcId="{F69E5391-C3B5-4817-99BD-DF3440ACFA26}" destId="{F857EFAA-9DBE-412D-BABC-3EBC1ACBB558}" srcOrd="0" destOrd="0" presId="urn:microsoft.com/office/officeart/2009/3/layout/DescendingProcess"/>
    <dgm:cxn modelId="{AF8BA96D-4B23-4147-A88C-4DD51DF5CFF2}" srcId="{B325F1FD-551A-4F98-858A-DB656E89972C}" destId="{BF2A5F6E-A3C0-4F52-B2D7-4B7234F76E84}" srcOrd="4" destOrd="0" parTransId="{1CE8AEEE-7E5C-4229-9E44-66326B5A3E84}" sibTransId="{D2194BAF-C4E6-4D86-BD92-2CDC2AFB0796}"/>
    <dgm:cxn modelId="{44AF734C-E5E1-405D-83FC-1597830EB85B}" type="presOf" srcId="{5A18F889-7DDB-4D8D-9133-DE7E43171946}" destId="{9F048DA9-114B-48D4-8675-78F3F1B7FCDD}" srcOrd="0" destOrd="0" presId="urn:microsoft.com/office/officeart/2009/3/layout/DescendingProcess"/>
    <dgm:cxn modelId="{85747747-D40B-4E4D-8368-6403FC4FB27F}" type="presOf" srcId="{C5B214B3-FEC5-4118-BADA-97000D0E544A}" destId="{349E0632-9740-47F2-AD3D-E3699A8F66A2}" srcOrd="0" destOrd="0" presId="urn:microsoft.com/office/officeart/2009/3/layout/DescendingProcess"/>
    <dgm:cxn modelId="{B666DD80-4004-4710-83F8-5FF9608A3AC7}" srcId="{B325F1FD-551A-4F98-858A-DB656E89972C}" destId="{80E2C869-DC5A-4837-8E31-5D310E6DD346}" srcOrd="1" destOrd="0" parTransId="{C398795C-ACCA-43BB-9F0C-9EE4424E1F77}" sibTransId="{85AD25AD-563E-4E88-84D4-C7667C77D618}"/>
    <dgm:cxn modelId="{E8262F60-2012-452C-BA46-C00C01426A00}" type="presOf" srcId="{80E2C869-DC5A-4837-8E31-5D310E6DD346}" destId="{14816F25-39EB-4BB2-8091-FD78F963F4BD}" srcOrd="0" destOrd="0" presId="urn:microsoft.com/office/officeart/2009/3/layout/DescendingProcess"/>
    <dgm:cxn modelId="{6714187B-6FF8-4B4D-84B8-1229F749FC7F}" type="presOf" srcId="{85AD25AD-563E-4E88-84D4-C7667C77D618}" destId="{AF766A06-C409-4780-AFDB-63BDCB882891}" srcOrd="0" destOrd="0" presId="urn:microsoft.com/office/officeart/2009/3/layout/DescendingProcess"/>
    <dgm:cxn modelId="{193ABA93-CE9A-4A30-AD22-B3E1881A4404}" srcId="{B325F1FD-551A-4F98-858A-DB656E89972C}" destId="{5A18F889-7DDB-4D8D-9133-DE7E43171946}" srcOrd="0" destOrd="0" parTransId="{72442F76-F051-48CC-997D-9C3F6157F3DA}" sibTransId="{D210495F-3593-4DC9-94CF-01B378427BD0}"/>
    <dgm:cxn modelId="{A4319364-67D9-4D27-83B9-5D99C9DBCEE6}" srcId="{B325F1FD-551A-4F98-858A-DB656E89972C}" destId="{C5B214B3-FEC5-4118-BADA-97000D0E544A}" srcOrd="3" destOrd="0" parTransId="{EB775383-6D30-4BD4-B6F8-CEC245A95484}" sibTransId="{25B4E0F8-85F1-44BD-ABC7-39D25F4765EB}"/>
    <dgm:cxn modelId="{D8EF9A4C-AC10-46BB-A315-1B80B17739F4}" srcId="{B325F1FD-551A-4F98-858A-DB656E89972C}" destId="{7A1F9789-7778-4A40-9CFB-2AC968AD049D}" srcOrd="5" destOrd="0" parTransId="{27697015-7680-4597-9B13-806DEE05397D}" sibTransId="{0D3DBBFC-DCBE-415F-97B1-6B7D1235D412}"/>
    <dgm:cxn modelId="{8BBBE09D-F895-4BEC-A044-7AF7700406DC}" srcId="{B325F1FD-551A-4F98-858A-DB656E89972C}" destId="{FBFF9CE9-719E-4285-B59E-77F2638C474C}" srcOrd="2" destOrd="0" parTransId="{368F6817-ADAC-40C7-8E55-3AC586D22804}" sibTransId="{F69E5391-C3B5-4817-99BD-DF3440ACFA26}"/>
    <dgm:cxn modelId="{82DFA654-2E81-4F37-9423-37C3AEA75167}" type="presOf" srcId="{B325F1FD-551A-4F98-858A-DB656E89972C}" destId="{53F8C539-1D04-4277-A042-7C244553CE1C}" srcOrd="0" destOrd="0" presId="urn:microsoft.com/office/officeart/2009/3/layout/DescendingProcess"/>
    <dgm:cxn modelId="{1170283E-A3CF-470F-83D9-36084683FF33}" type="presOf" srcId="{D2194BAF-C4E6-4D86-BD92-2CDC2AFB0796}" destId="{C718A97C-5ABA-41FF-AC3F-2917BA4A7CC0}" srcOrd="0" destOrd="0" presId="urn:microsoft.com/office/officeart/2009/3/layout/DescendingProcess"/>
    <dgm:cxn modelId="{30F9913A-59AD-47CF-9CC1-12E469244685}" type="presOf" srcId="{BF2A5F6E-A3C0-4F52-B2D7-4B7234F76E84}" destId="{CDA02EB0-1B31-44BC-AE13-C7B6AC4F8E66}" srcOrd="0" destOrd="0" presId="urn:microsoft.com/office/officeart/2009/3/layout/DescendingProcess"/>
    <dgm:cxn modelId="{78AFFCC7-712C-45F8-AC5C-54041C671C9E}" type="presOf" srcId="{7A1F9789-7778-4A40-9CFB-2AC968AD049D}" destId="{0EC1B8A6-4320-4DE4-843C-68468FC99C8E}" srcOrd="0" destOrd="0" presId="urn:microsoft.com/office/officeart/2009/3/layout/DescendingProcess"/>
    <dgm:cxn modelId="{3C654324-BB52-46EC-95E1-0A82E0B1EF4A}" type="presOf" srcId="{25B4E0F8-85F1-44BD-ABC7-39D25F4765EB}" destId="{F773FBBB-CA11-4835-88FE-628DF9884689}" srcOrd="0" destOrd="0" presId="urn:microsoft.com/office/officeart/2009/3/layout/DescendingProcess"/>
    <dgm:cxn modelId="{46CF3911-6BF1-4C5A-9D9C-AACE92D2AF64}" type="presOf" srcId="{FBFF9CE9-719E-4285-B59E-77F2638C474C}" destId="{49563485-5BFD-4E58-9E80-330D1AC881C5}" srcOrd="0" destOrd="0" presId="urn:microsoft.com/office/officeart/2009/3/layout/DescendingProcess"/>
    <dgm:cxn modelId="{830E449A-30FB-4448-9FFB-7EA9A2C4B26F}" type="presParOf" srcId="{53F8C539-1D04-4277-A042-7C244553CE1C}" destId="{78D240E5-B31B-4407-8D54-5F68F0FCB75D}" srcOrd="0" destOrd="0" presId="urn:microsoft.com/office/officeart/2009/3/layout/DescendingProcess"/>
    <dgm:cxn modelId="{71DEB16D-A166-443F-A56A-C0EB6A3A8E2B}" type="presParOf" srcId="{53F8C539-1D04-4277-A042-7C244553CE1C}" destId="{9F048DA9-114B-48D4-8675-78F3F1B7FCDD}" srcOrd="1" destOrd="0" presId="urn:microsoft.com/office/officeart/2009/3/layout/DescendingProcess"/>
    <dgm:cxn modelId="{DB704A2E-186D-4E31-B628-6AB25A423DFB}" type="presParOf" srcId="{53F8C539-1D04-4277-A042-7C244553CE1C}" destId="{14816F25-39EB-4BB2-8091-FD78F963F4BD}" srcOrd="2" destOrd="0" presId="urn:microsoft.com/office/officeart/2009/3/layout/DescendingProcess"/>
    <dgm:cxn modelId="{F4DB1A32-C2F5-4D9D-897E-957C8FD8F397}" type="presParOf" srcId="{53F8C539-1D04-4277-A042-7C244553CE1C}" destId="{6408E030-124B-4D9B-9482-45DCB47D1A8E}" srcOrd="3" destOrd="0" presId="urn:microsoft.com/office/officeart/2009/3/layout/DescendingProcess"/>
    <dgm:cxn modelId="{DB43588A-1692-443C-B155-51C0957B92BA}" type="presParOf" srcId="{6408E030-124B-4D9B-9482-45DCB47D1A8E}" destId="{AF766A06-C409-4780-AFDB-63BDCB882891}" srcOrd="0" destOrd="0" presId="urn:microsoft.com/office/officeart/2009/3/layout/DescendingProcess"/>
    <dgm:cxn modelId="{357E12F1-2F82-4AD9-8BBA-D45822E52E79}" type="presParOf" srcId="{53F8C539-1D04-4277-A042-7C244553CE1C}" destId="{49563485-5BFD-4E58-9E80-330D1AC881C5}" srcOrd="4" destOrd="0" presId="urn:microsoft.com/office/officeart/2009/3/layout/DescendingProcess"/>
    <dgm:cxn modelId="{EEE0666E-51C6-4C62-A0C1-B42743F85D1C}" type="presParOf" srcId="{53F8C539-1D04-4277-A042-7C244553CE1C}" destId="{B2A8996C-A382-440F-B46E-7400AEB6AB2B}" srcOrd="5" destOrd="0" presId="urn:microsoft.com/office/officeart/2009/3/layout/DescendingProcess"/>
    <dgm:cxn modelId="{05BF6D48-CC73-4D72-8D0E-9DB3CE39F045}" type="presParOf" srcId="{B2A8996C-A382-440F-B46E-7400AEB6AB2B}" destId="{F857EFAA-9DBE-412D-BABC-3EBC1ACBB558}" srcOrd="0" destOrd="0" presId="urn:microsoft.com/office/officeart/2009/3/layout/DescendingProcess"/>
    <dgm:cxn modelId="{529E27FD-AEE9-49B1-9811-89D595459350}" type="presParOf" srcId="{53F8C539-1D04-4277-A042-7C244553CE1C}" destId="{349E0632-9740-47F2-AD3D-E3699A8F66A2}" srcOrd="6" destOrd="0" presId="urn:microsoft.com/office/officeart/2009/3/layout/DescendingProcess"/>
    <dgm:cxn modelId="{447A9B37-1313-4EA2-9926-C89256ED638F}" type="presParOf" srcId="{53F8C539-1D04-4277-A042-7C244553CE1C}" destId="{E813742F-99EB-4386-9CD2-73E4DB8AD2FA}" srcOrd="7" destOrd="0" presId="urn:microsoft.com/office/officeart/2009/3/layout/DescendingProcess"/>
    <dgm:cxn modelId="{7F9E1D38-3B0B-4601-8798-C3A9FF903172}" type="presParOf" srcId="{E813742F-99EB-4386-9CD2-73E4DB8AD2FA}" destId="{F773FBBB-CA11-4835-88FE-628DF9884689}" srcOrd="0" destOrd="0" presId="urn:microsoft.com/office/officeart/2009/3/layout/DescendingProcess"/>
    <dgm:cxn modelId="{C642EF57-43D6-4491-874D-612B875BFF36}" type="presParOf" srcId="{53F8C539-1D04-4277-A042-7C244553CE1C}" destId="{CDA02EB0-1B31-44BC-AE13-C7B6AC4F8E66}" srcOrd="8" destOrd="0" presId="urn:microsoft.com/office/officeart/2009/3/layout/DescendingProcess"/>
    <dgm:cxn modelId="{D0377F8D-CFD9-45A9-ADB3-082E3E565A5B}" type="presParOf" srcId="{53F8C539-1D04-4277-A042-7C244553CE1C}" destId="{DDA05629-B36C-4503-B9FA-A15BBE691C96}" srcOrd="9" destOrd="0" presId="urn:microsoft.com/office/officeart/2009/3/layout/DescendingProcess"/>
    <dgm:cxn modelId="{C0E887FC-371A-432A-875A-4EC38A0A0AFA}" type="presParOf" srcId="{DDA05629-B36C-4503-B9FA-A15BBE691C96}" destId="{C718A97C-5ABA-41FF-AC3F-2917BA4A7CC0}" srcOrd="0" destOrd="0" presId="urn:microsoft.com/office/officeart/2009/3/layout/DescendingProcess"/>
    <dgm:cxn modelId="{3AD1AF3D-0BAA-4E6A-9821-4931C9878BBF}" type="presParOf" srcId="{53F8C539-1D04-4277-A042-7C244553CE1C}" destId="{0EC1B8A6-4320-4DE4-843C-68468FC99C8E}" srcOrd="10" destOrd="0" presId="urn:microsoft.com/office/officeart/2009/3/layout/Descending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D240E5-B31B-4407-8D54-5F68F0FCB75D}">
      <dsp:nvSpPr>
        <dsp:cNvPr id="0" name=""/>
        <dsp:cNvSpPr/>
      </dsp:nvSpPr>
      <dsp:spPr>
        <a:xfrm rot="4396374">
          <a:off x="2662136" y="701195"/>
          <a:ext cx="2979302" cy="2077691"/>
        </a:xfrm>
        <a:prstGeom prst="swooshArrow">
          <a:avLst>
            <a:gd name="adj1" fmla="val 16310"/>
            <a:gd name="adj2" fmla="val 3137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0"/>
              </a:schemeClr>
            </a:gs>
            <a:gs pos="44000">
              <a:schemeClr val="accent1">
                <a:hueOff val="0"/>
                <a:satOff val="0"/>
                <a:lumOff val="0"/>
                <a:alphaOff val="0"/>
                <a:tint val="60000"/>
                <a:satMod val="12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alpha val="100000"/>
                <a:lumMod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AF766A06-C409-4780-AFDB-63BDCB882891}">
      <dsp:nvSpPr>
        <dsp:cNvPr id="0" name=""/>
        <dsp:cNvSpPr/>
      </dsp:nvSpPr>
      <dsp:spPr>
        <a:xfrm>
          <a:off x="3677588" y="906225"/>
          <a:ext cx="75236" cy="75236"/>
        </a:xfrm>
        <a:prstGeom prst="ellipse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0"/>
              </a:schemeClr>
            </a:gs>
            <a:gs pos="44000">
              <a:schemeClr val="accent1">
                <a:tint val="60000"/>
                <a:hueOff val="0"/>
                <a:satOff val="0"/>
                <a:lumOff val="0"/>
                <a:alphaOff val="0"/>
                <a:tint val="60000"/>
                <a:satMod val="12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90000"/>
                <a:alpha val="100000"/>
                <a:lumMod val="90000"/>
              </a:schemeClr>
            </a:gs>
          </a:gsLst>
          <a:lin ang="5400000" scaled="0"/>
        </a:gra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  <dsp:sp modelId="{F857EFAA-9DBE-412D-BABC-3EBC1ACBB558}">
      <dsp:nvSpPr>
        <dsp:cNvPr id="0" name=""/>
        <dsp:cNvSpPr/>
      </dsp:nvSpPr>
      <dsp:spPr>
        <a:xfrm>
          <a:off x="4102400" y="1232366"/>
          <a:ext cx="75236" cy="75236"/>
        </a:xfrm>
        <a:prstGeom prst="ellipse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0"/>
              </a:schemeClr>
            </a:gs>
            <a:gs pos="44000">
              <a:schemeClr val="accent1">
                <a:tint val="60000"/>
                <a:hueOff val="0"/>
                <a:satOff val="0"/>
                <a:lumOff val="0"/>
                <a:alphaOff val="0"/>
                <a:tint val="60000"/>
                <a:satMod val="12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90000"/>
                <a:alpha val="100000"/>
                <a:lumMod val="90000"/>
              </a:schemeClr>
            </a:gs>
          </a:gsLst>
          <a:lin ang="5400000" scaled="0"/>
        </a:gra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  <dsp:sp modelId="{F773FBBB-CA11-4835-88FE-628DF9884689}">
      <dsp:nvSpPr>
        <dsp:cNvPr id="0" name=""/>
        <dsp:cNvSpPr/>
      </dsp:nvSpPr>
      <dsp:spPr>
        <a:xfrm>
          <a:off x="4484312" y="1614071"/>
          <a:ext cx="75236" cy="75236"/>
        </a:xfrm>
        <a:prstGeom prst="ellipse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0"/>
              </a:schemeClr>
            </a:gs>
            <a:gs pos="44000">
              <a:schemeClr val="accent1">
                <a:tint val="60000"/>
                <a:hueOff val="0"/>
                <a:satOff val="0"/>
                <a:lumOff val="0"/>
                <a:alphaOff val="0"/>
                <a:tint val="60000"/>
                <a:satMod val="12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90000"/>
                <a:alpha val="100000"/>
                <a:lumMod val="90000"/>
              </a:schemeClr>
            </a:gs>
          </a:gsLst>
          <a:lin ang="5400000" scaled="0"/>
        </a:gra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  <dsp:sp modelId="{9F048DA9-114B-48D4-8675-78F3F1B7FCDD}">
      <dsp:nvSpPr>
        <dsp:cNvPr id="0" name=""/>
        <dsp:cNvSpPr/>
      </dsp:nvSpPr>
      <dsp:spPr>
        <a:xfrm>
          <a:off x="531659" y="-14428"/>
          <a:ext cx="5266153" cy="6099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b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/>
            <a:t>Patient</a:t>
          </a:r>
          <a:r>
            <a:rPr lang="en-US" sz="1300" kern="1200" dirty="0" smtClean="0"/>
            <a:t> – unsatisfied with PCP; health beliefs;  not in care; drugs/</a:t>
          </a:r>
          <a:r>
            <a:rPr lang="en-US" sz="1300" kern="1200" dirty="0" err="1" smtClean="0"/>
            <a:t>EtOH</a:t>
          </a:r>
          <a:r>
            <a:rPr lang="en-US" sz="1300" kern="1200" dirty="0" smtClean="0"/>
            <a:t>; diversion/$$; no PCP;  </a:t>
          </a:r>
          <a:r>
            <a:rPr lang="en-US" sz="1300" kern="1200" dirty="0" smtClean="0">
              <a:sym typeface="Symbol"/>
            </a:rPr>
            <a:t>; housing/SW; insurance</a:t>
          </a:r>
          <a:endParaRPr lang="en-US" sz="1300" kern="1200" dirty="0"/>
        </a:p>
      </dsp:txBody>
      <dsp:txXfrm>
        <a:off x="531659" y="-14428"/>
        <a:ext cx="5266153" cy="609911"/>
      </dsp:txXfrm>
    </dsp:sp>
    <dsp:sp modelId="{14816F25-39EB-4BB2-8091-FD78F963F4BD}">
      <dsp:nvSpPr>
        <dsp:cNvPr id="0" name=""/>
        <dsp:cNvSpPr/>
      </dsp:nvSpPr>
      <dsp:spPr>
        <a:xfrm>
          <a:off x="4083986" y="677862"/>
          <a:ext cx="3324875" cy="5521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/>
            <a:t>Labs</a:t>
          </a:r>
          <a:r>
            <a:rPr lang="en-US" sz="1300" kern="1200" dirty="0" smtClean="0"/>
            <a:t> – VL not drawn / processed;                       genotype / </a:t>
          </a:r>
          <a:r>
            <a:rPr lang="en-US" sz="1300" kern="1200" dirty="0" err="1" smtClean="0"/>
            <a:t>integrase</a:t>
          </a:r>
          <a:r>
            <a:rPr lang="en-US" sz="1300" kern="1200" dirty="0" smtClean="0"/>
            <a:t> resist. not done</a:t>
          </a:r>
          <a:endParaRPr lang="en-US" sz="1300" kern="1200" dirty="0"/>
        </a:p>
      </dsp:txBody>
      <dsp:txXfrm>
        <a:off x="4083986" y="677862"/>
        <a:ext cx="3324875" cy="552196"/>
      </dsp:txXfrm>
    </dsp:sp>
    <dsp:sp modelId="{49563485-5BFD-4E58-9E80-330D1AC881C5}">
      <dsp:nvSpPr>
        <dsp:cNvPr id="0" name=""/>
        <dsp:cNvSpPr/>
      </dsp:nvSpPr>
      <dsp:spPr>
        <a:xfrm>
          <a:off x="42856" y="1087566"/>
          <a:ext cx="3441431" cy="5521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/>
            <a:t>Meds</a:t>
          </a:r>
          <a:r>
            <a:rPr lang="en-US" sz="1300" kern="1200" dirty="0" smtClean="0"/>
            <a:t> – pharmacy / PA# not done;   </a:t>
          </a:r>
        </a:p>
        <a:p>
          <a:pPr lvl="0" algn="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no insurance; copay/$; refills not done</a:t>
          </a:r>
          <a:endParaRPr lang="en-US" sz="1300" kern="1200" dirty="0"/>
        </a:p>
      </dsp:txBody>
      <dsp:txXfrm>
        <a:off x="42856" y="1087566"/>
        <a:ext cx="3441431" cy="552196"/>
      </dsp:txXfrm>
    </dsp:sp>
    <dsp:sp modelId="{C718A97C-5ABA-41FF-AC3F-2917BA4A7CC0}">
      <dsp:nvSpPr>
        <dsp:cNvPr id="0" name=""/>
        <dsp:cNvSpPr/>
      </dsp:nvSpPr>
      <dsp:spPr>
        <a:xfrm>
          <a:off x="4760686" y="2034085"/>
          <a:ext cx="75236" cy="75236"/>
        </a:xfrm>
        <a:prstGeom prst="ellipse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0"/>
              </a:schemeClr>
            </a:gs>
            <a:gs pos="44000">
              <a:schemeClr val="accent1">
                <a:tint val="60000"/>
                <a:hueOff val="0"/>
                <a:satOff val="0"/>
                <a:lumOff val="0"/>
                <a:alphaOff val="0"/>
                <a:tint val="60000"/>
                <a:satMod val="12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90000"/>
                <a:alpha val="100000"/>
                <a:lumMod val="90000"/>
              </a:schemeClr>
            </a:gs>
          </a:gsLst>
          <a:lin ang="5400000" scaled="0"/>
        </a:gra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  <dsp:sp modelId="{349E0632-9740-47F2-AD3D-E3699A8F66A2}">
      <dsp:nvSpPr>
        <dsp:cNvPr id="0" name=""/>
        <dsp:cNvSpPr/>
      </dsp:nvSpPr>
      <dsp:spPr>
        <a:xfrm>
          <a:off x="4854111" y="1375592"/>
          <a:ext cx="1404648" cy="5521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300" kern="1200" dirty="0"/>
        </a:p>
      </dsp:txBody>
      <dsp:txXfrm>
        <a:off x="4854111" y="1375592"/>
        <a:ext cx="1404648" cy="552196"/>
      </dsp:txXfrm>
    </dsp:sp>
    <dsp:sp modelId="{CDA02EB0-1B31-44BC-AE13-C7B6AC4F8E66}">
      <dsp:nvSpPr>
        <dsp:cNvPr id="0" name=""/>
        <dsp:cNvSpPr/>
      </dsp:nvSpPr>
      <dsp:spPr>
        <a:xfrm>
          <a:off x="728669" y="1780061"/>
          <a:ext cx="3459592" cy="5521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/>
            <a:t>Providers</a:t>
          </a:r>
          <a:r>
            <a:rPr lang="en-US" sz="1300" kern="1200" dirty="0" smtClean="0"/>
            <a:t> – Unclear PCP;   wrong PCP; </a:t>
          </a:r>
        </a:p>
        <a:p>
          <a:pPr lvl="0" algn="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not aware high VL;  not aware patient not in care </a:t>
          </a:r>
          <a:endParaRPr lang="en-US" sz="1300" kern="1200" dirty="0"/>
        </a:p>
      </dsp:txBody>
      <dsp:txXfrm>
        <a:off x="728669" y="1780061"/>
        <a:ext cx="3459592" cy="552196"/>
      </dsp:txXfrm>
    </dsp:sp>
    <dsp:sp modelId="{0EC1B8A6-4320-4DE4-843C-68468FC99C8E}">
      <dsp:nvSpPr>
        <dsp:cNvPr id="0" name=""/>
        <dsp:cNvSpPr/>
      </dsp:nvSpPr>
      <dsp:spPr>
        <a:xfrm>
          <a:off x="4360586" y="2913457"/>
          <a:ext cx="1898173" cy="5521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i="1" kern="1200" dirty="0" smtClean="0"/>
            <a:t>High VL</a:t>
          </a:r>
          <a:endParaRPr lang="en-US" sz="2400" b="1" i="1" kern="1200" dirty="0"/>
        </a:p>
      </dsp:txBody>
      <dsp:txXfrm>
        <a:off x="4360586" y="2913457"/>
        <a:ext cx="1898173" cy="5521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DescendingProcess">
  <dgm:title val=""/>
  <dgm:desc val=""/>
  <dgm:catLst>
    <dgm:cat type="process" pri="23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clrData>
  <dgm:layoutNode name="Name0">
    <dgm:varLst>
      <dgm:chMax val="7"/>
      <dgm:chPref val="5"/>
    </dgm:varLst>
    <dgm:alg type="composite">
      <dgm:param type="ar" val="1.1"/>
    </dgm:alg>
    <dgm:shape xmlns:r="http://schemas.openxmlformats.org/officeDocument/2006/relationships" r:blip="">
      <dgm:adjLst/>
    </dgm:shape>
    <dgm:choose name="Name1">
      <dgm:if name="Name2" axis="ch" ptType="node" func="cnt" op="equ" val="1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</dgm:constrLst>
      </dgm:if>
      <dgm:if name="Name3" axis="ch" ptType="node" func="cnt" op="equ" val="2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5"/>
          <dgm:constr type="b" for="ch" forName="txNode2" refType="h"/>
          <dgm:constr type="r" for="ch" forName="txNode2" refType="w"/>
          <dgm:constr type="h" for="ch" forName="txNode2" refType="h" fact="0.16"/>
        </dgm:constrLst>
      </dgm:if>
      <dgm:if name="Name4" axis="ch" ptType="node" func="cnt" op="equ" val="3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56"/>
          <dgm:constr type="ctrY" for="ch" forName="txNode2" refType="h" fact="0.3992"/>
          <dgm:constr type="r" for="ch" forName="txNode2" refType="w"/>
          <dgm:constr type="h" for="ch" forName="txNode2" refType="h" fact="0.16"/>
          <dgm:constr type="l" for="ch" forName="txNode3" refType="w" fact="0.5"/>
          <dgm:constr type="b" for="ch" forName="txNode3" refType="h"/>
          <dgm:constr type="r" for="ch" forName="txNode3" refType="w"/>
          <dgm:constr type="h" for="ch" forName="txNode3" refType="h" fact="0.16"/>
          <dgm:constr type="ctrX" for="ch" forName="dotNode2" refType="w" fact="0.4782"/>
          <dgm:constr type="ctrY" for="ch" forName="dotNode2" refType="h" fact="0.3992"/>
          <dgm:constr type="h" for="ch" forName="dotNode2" refType="h" fact="0.0218"/>
          <dgm:constr type="w" for="ch" forName="dotNode2" refType="h" refFor="ch" refForName="dotNode2"/>
        </dgm:constrLst>
      </dgm:if>
      <dgm:if name="Name5" axis="ch" ptType="node" func="cnt" op="equ" val="4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9"/>
          <dgm:constr type="ctrY" for="ch" forName="txNode2" refType="h" fact="0.3153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5004"/>
          <dgm:constr type="r" for="ch" forName="txNode3" refType="w" fact="0.5"/>
          <dgm:constr type="h" for="ch" forName="txNode3" refType="h" fact="0.16"/>
          <dgm:constr type="l" for="ch" forName="txNode4" refType="w" fact="0.5"/>
          <dgm:constr type="b" for="ch" forName="txNode4" refType="h"/>
          <dgm:constr type="r" for="ch" forName="txNode4" refType="w"/>
          <dgm:constr type="h" for="ch" forName="txNode4" refType="h" fact="0.16"/>
          <dgm:constr type="ctrX" for="ch" forName="dotNode2" refType="w" fact="0.39"/>
          <dgm:constr type="ctrY" for="ch" forName="dotNode2" refType="h" fact="0.3153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5626"/>
          <dgm:constr type="ctrY" for="ch" forName="dotNode3" refType="h" fact="0.5004"/>
          <dgm:constr type="h" for="ch" forName="dotNode3" refType="h" fact="0.0218"/>
          <dgm:constr type="w" for="ch" forName="dotNode3" refType="h" refFor="ch" refForName="dotNode3"/>
        </dgm:constrLst>
      </dgm:if>
      <dgm:if name="Name6" axis="ch" ptType="node" func="cnt" op="equ" val="5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6"/>
          <dgm:constr type="ctrY" for="ch" forName="txNode2" refType="h" fact="0.2885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4089"/>
          <dgm:constr type="r" for="ch" forName="txNode3" refType="w" fact="0.43"/>
          <dgm:constr type="h" for="ch" forName="txNode3" refType="h" fact="0.16"/>
          <dgm:constr type="l" for="ch" forName="txNode4" refType="w" fact="0.67"/>
          <dgm:constr type="ctrY" for="ch" forName="txNode4" refType="h" fact="0.5497"/>
          <dgm:constr type="r" for="ch" forName="txNode4" refType="w"/>
          <dgm:constr type="h" for="ch" forName="txNode4" refType="h" fact="0.16"/>
          <dgm:constr type="l" for="ch" forName="txNode5" refType="w" fact="0.5"/>
          <dgm:constr type="b" for="ch" forName="txNode5" refType="h"/>
          <dgm:constr type="r" for="ch" forName="txNode5" refType="w"/>
          <dgm:constr type="h" for="ch" forName="txNode5" refType="h" fact="0.16"/>
          <dgm:constr type="ctrX" for="ch" forName="dotNode2" refType="w" fact="0.3565"/>
          <dgm:constr type="ctrY" for="ch" forName="dotNode2" refType="h" fact="0.2885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4922"/>
          <dgm:constr type="ctrY" for="ch" forName="dotNode3" refType="h" fact="0.4089"/>
          <dgm:constr type="h" for="ch" forName="dotNode3" refType="h" fact="0.0218"/>
          <dgm:constr type="w" for="ch" forName="dotNode3" refType="h" refFor="ch" refForName="dotNode3"/>
          <dgm:constr type="ctrX" for="ch" forName="dotNode4" refType="w" fact="0.5939"/>
          <dgm:constr type="ctrY" for="ch" forName="dotNode4" refType="h" fact="0.5497"/>
          <dgm:constr type="h" for="ch" forName="dotNode4" refType="h" fact="0.0218"/>
          <dgm:constr type="w" for="ch" forName="dotNode4" refType="h" refFor="ch" refForName="dotNode4"/>
        </dgm:constrLst>
      </dgm:if>
      <dgm:if name="Name7" axis="ch" ptType="node" func="cnt" op="equ" val="6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5"/>
          <dgm:constr type="ctrY" for="ch" forName="txNode2" refType="h" fact="0.2693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3638"/>
          <dgm:constr type="r" for="ch" forName="txNode3" refType="w" fact="0.37"/>
          <dgm:constr type="h" for="ch" forName="txNode3" refType="h" fact="0.16"/>
          <dgm:constr type="l" for="ch" forName="txNode4" refType="w" fact="0.63"/>
          <dgm:constr type="ctrY" for="ch" forName="txNode4" refType="h" fact="0.4744"/>
          <dgm:constr type="r" for="ch" forName="txNode4" refType="w"/>
          <dgm:constr type="h" for="ch" forName="txNode4" refType="h" fact="0.16"/>
          <dgm:constr type="l" for="ch" forName="txNode5" refType="w" fact="0"/>
          <dgm:constr type="ctrY" for="ch" forName="txNode5" refType="h" fact="0.5961"/>
          <dgm:constr type="r" for="ch" forName="txNode5" refType="w" fact="0.55"/>
          <dgm:constr type="h" for="ch" forName="txNode5" refType="h" fact="0.16"/>
          <dgm:constr type="l" for="ch" forName="txNode6" refType="w" fact="0.5"/>
          <dgm:constr type="b" for="ch" forName="txNode6" refType="h"/>
          <dgm:constr type="r" for="ch" forName="txNode6" refType="w"/>
          <dgm:constr type="h" for="ch" forName="txNode6" refType="h" fact="0.16"/>
          <dgm:constr type="ctrX" for="ch" forName="dotNode2" refType="w" fact="0.33"/>
          <dgm:constr type="ctrY" for="ch" forName="dotNode2" refType="h" fact="0.2693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4419"/>
          <dgm:constr type="ctrY" for="ch" forName="dotNode3" refType="h" fact="0.3638"/>
          <dgm:constr type="h" for="ch" forName="dotNode3" refType="h" fact="0.0218"/>
          <dgm:constr type="w" for="ch" forName="dotNode3" refType="h" refFor="ch" refForName="dotNode3"/>
          <dgm:constr type="ctrX" for="ch" forName="dotNode4" refType="w" fact="0.5425"/>
          <dgm:constr type="ctrY" for="ch" forName="dotNode4" refType="h" fact="0.4744"/>
          <dgm:constr type="h" for="ch" forName="dotNode4" refType="h" fact="0.0218"/>
          <dgm:constr type="w" for="ch" forName="dotNode4" refType="h" refFor="ch" refForName="dotNode4"/>
          <dgm:constr type="ctrX" for="ch" forName="dotNode5" refType="w" fact="0.6153"/>
          <dgm:constr type="ctrY" for="ch" forName="dotNode5" refType="h" fact="0.5961"/>
          <dgm:constr type="h" for="ch" forName="dotNode5" refType="h" fact="0.0218"/>
          <dgm:constr type="w" for="ch" forName="dotNode5" refType="h" refFor="ch" refForName="dotNode5"/>
        </dgm:constrLst>
      </dgm:if>
      <dgm:else name="Name8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4"/>
          <dgm:constr type="ctrY" for="ch" forName="txNode2" refType="h" fact="0.2693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3424"/>
          <dgm:constr type="r" for="ch" forName="txNode3" refType="w" fact="0.33"/>
          <dgm:constr type="h" for="ch" forName="txNode3" refType="h" fact="0.16"/>
          <dgm:constr type="l" for="ch" forName="txNode4" refType="w" fact="0.61"/>
          <dgm:constr type="ctrY" for="ch" forName="txNode4" refType="h" fact="0.4276"/>
          <dgm:constr type="r" for="ch" forName="txNode4" refType="w"/>
          <dgm:constr type="h" for="ch" forName="txNode4" refType="h" fact="0.16"/>
          <dgm:constr type="l" for="ch" forName="txNode5" refType="w" fact="0"/>
          <dgm:constr type="ctrY" for="ch" forName="txNode5" refType="h" fact="0.5218"/>
          <dgm:constr type="r" for="ch" forName="txNode5" refType="w" fact="0.5"/>
          <dgm:constr type="h" for="ch" forName="txNode5" refType="h" fact="0.16"/>
          <dgm:constr type="l" for="ch" forName="txNode6" refType="w" fact="0.71"/>
          <dgm:constr type="ctrY" for="ch" forName="txNode6" refType="h" fact="0.6179"/>
          <dgm:constr type="r" for="ch" forName="txNode6" refType="w"/>
          <dgm:constr type="h" for="ch" forName="txNode6" refType="h" fact="0.16"/>
          <dgm:constr type="l" for="ch" forName="txNode7" refType="w" fact="0.5"/>
          <dgm:constr type="b" for="ch" forName="txNode7" refType="h"/>
          <dgm:constr type="r" for="ch" forName="txNode7" refType="w"/>
          <dgm:constr type="h" for="ch" forName="txNode7" refType="h" fact="0.16"/>
          <dgm:constr type="ctrX" for="ch" forName="dotNode2" refType="w" fact="0.33"/>
          <dgm:constr type="ctrY" for="ch" forName="dotNode2" refType="h" fact="0.2693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425"/>
          <dgm:constr type="ctrY" for="ch" forName="dotNode3" refType="h" fact="0.3424"/>
          <dgm:constr type="h" for="ch" forName="dotNode3" refType="h" fact="0.0218"/>
          <dgm:constr type="w" for="ch" forName="dotNode3" refType="h" refFor="ch" refForName="dotNode3"/>
          <dgm:constr type="ctrX" for="ch" forName="dotNode4" refType="w" fact="0.505"/>
          <dgm:constr type="ctrY" for="ch" forName="dotNode4" refType="h" fact="0.4276"/>
          <dgm:constr type="h" for="ch" forName="dotNode4" refType="h" fact="0.0218"/>
          <dgm:constr type="w" for="ch" forName="dotNode4" refType="h" refFor="ch" refForName="dotNode4"/>
          <dgm:constr type="ctrX" for="ch" forName="dotNode5" refType="w" fact="0.5742"/>
          <dgm:constr type="ctrY" for="ch" forName="dotNode5" refType="h" fact="0.5218"/>
          <dgm:constr type="h" for="ch" forName="dotNode5" refType="h" fact="0.0218"/>
          <dgm:constr type="w" for="ch" forName="dotNode5" refType="h" refFor="ch" refForName="dotNode5"/>
          <dgm:constr type="ctrX" for="ch" forName="dotNode6" refType="w" fact="0.63"/>
          <dgm:constr type="ctrY" for="ch" forName="dotNode6" refType="h" fact="0.6179"/>
          <dgm:constr type="h" for="ch" forName="dotNode6" refType="h" fact="0.0218"/>
          <dgm:constr type="w" for="ch" forName="dotNode6" refType="h" refFor="ch" refForName="dotNode6"/>
        </dgm:constrLst>
      </dgm:else>
    </dgm:choose>
    <dgm:forEach name="Name9" axis="self" ptType="parTrans">
      <dgm:forEach name="Name10" axis="self" ptType="sibTrans" st="2">
        <dgm:forEach name="dotRepeat" axis="self">
          <dgm:layoutNode name="dotRepeatNode" styleLbl="fgShp">
            <dgm:alg type="sp"/>
            <dgm:shape xmlns:r="http://schemas.openxmlformats.org/officeDocument/2006/relationships" type="ellipse" r:blip="">
              <dgm:adjLst/>
            </dgm:shape>
            <dgm:presOf axis="self"/>
          </dgm:layoutNode>
        </dgm:forEach>
      </dgm:forEach>
    </dgm:forEach>
    <dgm:choose name="Name11">
      <dgm:if name="Name12" axis="ch" ptType="node" func="cnt" op="gte" val="1">
        <dgm:layoutNode name="arrowNode" styleLbl="node1">
          <dgm:alg type="sp"/>
          <dgm:shape xmlns:r="http://schemas.openxmlformats.org/officeDocument/2006/relationships" rot="73.2729" type="swooshArrow" r:blip="">
            <dgm:adjLst>
              <dgm:adj idx="1" val="0.1631"/>
              <dgm:adj idx="2" val="0.3137"/>
            </dgm:adjLst>
          </dgm:shape>
          <dgm:presOf/>
        </dgm:layoutNode>
      </dgm:if>
      <dgm:else name="Name13"/>
    </dgm:choose>
    <dgm:forEach name="Name14" axis="ch" ptType="node" cnt="1">
      <dgm:layoutNode name="txNode1" styleLbl="revTx">
        <dgm:varLst>
          <dgm:bulletEnabled val="1"/>
        </dgm:varLst>
        <dgm:alg type="tx">
          <dgm:param type="txAnchorVert" val="b"/>
        </dgm:alg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15" axis="ch" ptType="node" st="2" cnt="1">
      <dgm:layoutNode name="txNode2" styleLbl="revTx">
        <dgm:varLst>
          <dgm:bulletEnabled val="1"/>
        </dgm:varLst>
        <dgm:choose name="Name16">
          <dgm:if name="Name17" axis="self" ptType="node" func="revPos" op="equ" val="1">
            <dgm:alg type="tx">
              <dgm:param type="txAnchorVert" val="t"/>
            </dgm:alg>
          </dgm:if>
          <dgm:if name="Name18" axis="self" ptType="node" func="posOdd" op="equ" val="1">
            <dgm:alg type="tx">
              <dgm:param type="parTxLTRAlign" val="r"/>
              <dgm:param type="parTxRTLAlign" val="r"/>
            </dgm:alg>
          </dgm:if>
          <dgm:else name="Name1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20">
        <dgm:if name="Name21" axis="par ch" ptType="all node" func="cnt" op="neq" val="2">
          <dgm:forEach name="Name22" axis="follow" ptType="sibTrans" cnt="1">
            <dgm:layoutNode name="dotNode2">
              <dgm:alg type="sp"/>
              <dgm:shape xmlns:r="http://schemas.openxmlformats.org/officeDocument/2006/relationships" r:blip="">
                <dgm:adjLst/>
              </dgm:shape>
              <dgm:presOf/>
              <dgm:forEach name="Name23" ref="dotRepeat"/>
            </dgm:layoutNode>
          </dgm:forEach>
        </dgm:if>
        <dgm:else name="Name24"/>
      </dgm:choose>
    </dgm:forEach>
    <dgm:forEach name="Name25" axis="ch" ptType="node" st="3" cnt="1">
      <dgm:layoutNode name="txNode3" styleLbl="revTx">
        <dgm:varLst>
          <dgm:bulletEnabled val="1"/>
        </dgm:varLst>
        <dgm:choose name="Name26">
          <dgm:if name="Name27" axis="self" ptType="node" func="revPos" op="equ" val="1">
            <dgm:alg type="tx">
              <dgm:param type="txAnchorVert" val="t"/>
            </dgm:alg>
          </dgm:if>
          <dgm:if name="Name28" axis="self" ptType="node" func="posOdd" op="equ" val="1">
            <dgm:alg type="tx">
              <dgm:param type="parTxLTRAlign" val="r"/>
              <dgm:param type="parTxRTLAlign" val="r"/>
            </dgm:alg>
          </dgm:if>
          <dgm:else name="Name2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30">
        <dgm:if name="Name31" axis="par ch" ptType="all node" func="cnt" op="neq" val="3">
          <dgm:forEach name="Name32" axis="follow" ptType="sibTrans" cnt="1">
            <dgm:layoutNode name="dotNode3">
              <dgm:alg type="sp"/>
              <dgm:shape xmlns:r="http://schemas.openxmlformats.org/officeDocument/2006/relationships" r:blip="">
                <dgm:adjLst/>
              </dgm:shape>
              <dgm:presOf/>
              <dgm:forEach name="Name33" ref="dotRepeat"/>
            </dgm:layoutNode>
          </dgm:forEach>
        </dgm:if>
        <dgm:else name="Name34"/>
      </dgm:choose>
    </dgm:forEach>
    <dgm:forEach name="Name35" axis="ch" ptType="node" st="4" cnt="1">
      <dgm:layoutNode name="txNode4" styleLbl="revTx">
        <dgm:varLst>
          <dgm:bulletEnabled val="1"/>
        </dgm:varLst>
        <dgm:choose name="Name36">
          <dgm:if name="Name37" axis="self" ptType="node" func="revPos" op="equ" val="1">
            <dgm:alg type="tx">
              <dgm:param type="txAnchorVert" val="t"/>
            </dgm:alg>
          </dgm:if>
          <dgm:if name="Name38" axis="self" ptType="node" func="posOdd" op="equ" val="1">
            <dgm:alg type="tx">
              <dgm:param type="parTxLTRAlign" val="r"/>
              <dgm:param type="parTxRTLAlign" val="r"/>
            </dgm:alg>
          </dgm:if>
          <dgm:else name="Name3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40">
        <dgm:if name="Name41" axis="par ch" ptType="all node" func="cnt" op="neq" val="4">
          <dgm:forEach name="Name42" axis="follow" ptType="sibTrans" cnt="1">
            <dgm:layoutNode name="dotNode4">
              <dgm:alg type="sp"/>
              <dgm:shape xmlns:r="http://schemas.openxmlformats.org/officeDocument/2006/relationships" r:blip="">
                <dgm:adjLst/>
              </dgm:shape>
              <dgm:presOf/>
              <dgm:forEach name="Name43" ref="dotRepeat"/>
            </dgm:layoutNode>
          </dgm:forEach>
        </dgm:if>
        <dgm:else name="Name44"/>
      </dgm:choose>
    </dgm:forEach>
    <dgm:forEach name="Name45" axis="ch" ptType="node" st="5" cnt="1">
      <dgm:layoutNode name="txNode5" styleLbl="revTx">
        <dgm:varLst>
          <dgm:bulletEnabled val="1"/>
        </dgm:varLst>
        <dgm:choose name="Name46">
          <dgm:if name="Name47" axis="self" ptType="node" func="revPos" op="equ" val="1">
            <dgm:alg type="tx">
              <dgm:param type="txAnchorVert" val="t"/>
            </dgm:alg>
          </dgm:if>
          <dgm:if name="Name48" axis="self" ptType="node" func="posOdd" op="equ" val="1">
            <dgm:alg type="tx">
              <dgm:param type="parTxLTRAlign" val="r"/>
              <dgm:param type="parTxRTLAlign" val="r"/>
            </dgm:alg>
          </dgm:if>
          <dgm:else name="Name4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50">
        <dgm:if name="Name51" axis="par ch" ptType="all node" func="cnt" op="neq" val="5">
          <dgm:forEach name="Name52" axis="follow" ptType="sibTrans" cnt="1">
            <dgm:layoutNode name="dotNode5">
              <dgm:alg type="sp"/>
              <dgm:shape xmlns:r="http://schemas.openxmlformats.org/officeDocument/2006/relationships" r:blip="">
                <dgm:adjLst/>
              </dgm:shape>
              <dgm:presOf/>
              <dgm:forEach name="Name53" ref="dotRepeat"/>
            </dgm:layoutNode>
          </dgm:forEach>
        </dgm:if>
        <dgm:else name="Name54"/>
      </dgm:choose>
    </dgm:forEach>
    <dgm:forEach name="Name55" axis="ch" ptType="node" st="6" cnt="1">
      <dgm:layoutNode name="txNode6" styleLbl="revTx">
        <dgm:varLst>
          <dgm:bulletEnabled val="1"/>
        </dgm:varLst>
        <dgm:choose name="Name56">
          <dgm:if name="Name57" axis="self" ptType="node" func="revPos" op="equ" val="1">
            <dgm:alg type="tx">
              <dgm:param type="txAnchorVert" val="t"/>
            </dgm:alg>
          </dgm:if>
          <dgm:if name="Name58" axis="self" ptType="node" func="posOdd" op="equ" val="1">
            <dgm:alg type="tx">
              <dgm:param type="parTxLTRAlign" val="r"/>
              <dgm:param type="parTxRTLAlign" val="r"/>
            </dgm:alg>
          </dgm:if>
          <dgm:else name="Name5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60">
        <dgm:if name="Name61" axis="par ch" ptType="all node" func="cnt" op="neq" val="6">
          <dgm:forEach name="Name62" axis="follow" ptType="sibTrans" cnt="1">
            <dgm:layoutNode name="dotNode6">
              <dgm:alg type="sp"/>
              <dgm:shape xmlns:r="http://schemas.openxmlformats.org/officeDocument/2006/relationships" r:blip="">
                <dgm:adjLst/>
              </dgm:shape>
              <dgm:presOf/>
              <dgm:forEach name="Name63" ref="dotRepeat"/>
            </dgm:layoutNode>
          </dgm:forEach>
        </dgm:if>
        <dgm:else name="Name64"/>
      </dgm:choose>
    </dgm:forEach>
    <dgm:forEach name="Name65" axis="ch" ptType="node" st="7" cnt="1">
      <dgm:layoutNode name="txNode7" styleLbl="revTx">
        <dgm:varLst>
          <dgm:bulletEnabled val="1"/>
        </dgm:varLst>
        <dgm:alg type="tx">
          <dgm:param type="txAnchorVert" val="t"/>
        </dgm:alg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D5F9E-B244-4057-B7F6-BB2739E8B011}" type="datetimeFigureOut">
              <a:rPr lang="en-US" smtClean="0"/>
              <a:t>10/9/2013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4968B-4721-40CD-83FE-A4E4B9E554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D5F9E-B244-4057-B7F6-BB2739E8B011}" type="datetimeFigureOut">
              <a:rPr lang="en-US" smtClean="0"/>
              <a:t>10/9/2013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4968B-4721-40CD-83FE-A4E4B9E554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D5F9E-B244-4057-B7F6-BB2739E8B011}" type="datetimeFigureOut">
              <a:rPr lang="en-US" smtClean="0"/>
              <a:t>10/9/2013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4968B-4721-40CD-83FE-A4E4B9E5548A}" type="slidenum">
              <a:rPr lang="en-US" smtClean="0"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D5F9E-B244-4057-B7F6-BB2739E8B011}" type="datetimeFigureOut">
              <a:rPr lang="en-US" smtClean="0"/>
              <a:t>10/9/2013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4968B-4721-40CD-83FE-A4E4B9E5548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D5F9E-B244-4057-B7F6-BB2739E8B011}" type="datetimeFigureOut">
              <a:rPr lang="en-US" smtClean="0"/>
              <a:t>10/9/2013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4968B-4721-40CD-83FE-A4E4B9E554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D5F9E-B244-4057-B7F6-BB2739E8B011}" type="datetimeFigureOut">
              <a:rPr lang="en-US" smtClean="0"/>
              <a:t>10/9/2013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4968B-4721-40CD-83FE-A4E4B9E5548A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D5F9E-B244-4057-B7F6-BB2739E8B011}" type="datetimeFigureOut">
              <a:rPr lang="en-US" smtClean="0"/>
              <a:t>10/9/2013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4968B-4721-40CD-83FE-A4E4B9E554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D5F9E-B244-4057-B7F6-BB2739E8B011}" type="datetimeFigureOut">
              <a:rPr lang="en-US" smtClean="0"/>
              <a:t>10/9/2013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4968B-4721-40CD-83FE-A4E4B9E554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D5F9E-B244-4057-B7F6-BB2739E8B011}" type="datetimeFigureOut">
              <a:rPr lang="en-US" smtClean="0"/>
              <a:t>10/9/2013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4968B-4721-40CD-83FE-A4E4B9E554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D5F9E-B244-4057-B7F6-BB2739E8B011}" type="datetimeFigureOut">
              <a:rPr lang="en-US" smtClean="0"/>
              <a:t>10/9/2013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4968B-4721-40CD-83FE-A4E4B9E5548A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D5F9E-B244-4057-B7F6-BB2739E8B011}" type="datetimeFigureOut">
              <a:rPr lang="en-US" smtClean="0"/>
              <a:t>10/9/2013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4968B-4721-40CD-83FE-A4E4B9E5548A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EF9D5F9E-B244-4057-B7F6-BB2739E8B011}" type="datetimeFigureOut">
              <a:rPr lang="en-US" smtClean="0"/>
              <a:t>10/9/2013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F434968B-4721-40CD-83FE-A4E4B9E5548A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xcel_97-2003_Worksheet1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772400" cy="2209800"/>
          </a:xfrm>
        </p:spPr>
        <p:txBody>
          <a:bodyPr>
            <a:normAutofit/>
          </a:bodyPr>
          <a:lstStyle/>
          <a:p>
            <a:r>
              <a:rPr lang="en-US" sz="4800" dirty="0" smtClean="0"/>
              <a:t>Harlem ID Clinic QI</a:t>
            </a:r>
            <a:br>
              <a:rPr lang="en-US" sz="4800" dirty="0" smtClean="0"/>
            </a:br>
            <a:r>
              <a:rPr lang="en-US" sz="4800" dirty="0" smtClean="0"/>
              <a:t>Viral Load Suppression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5000" y="4343400"/>
            <a:ext cx="6400800" cy="1473200"/>
          </a:xfrm>
        </p:spPr>
        <p:txBody>
          <a:bodyPr>
            <a:normAutofit fontScale="77500" lnSpcReduction="20000"/>
          </a:bodyPr>
          <a:lstStyle/>
          <a:p>
            <a:pPr algn="r"/>
            <a:r>
              <a:rPr lang="en-US" sz="2800" i="1" dirty="0" smtClean="0"/>
              <a:t>Harlem Hospital Center</a:t>
            </a:r>
          </a:p>
          <a:p>
            <a:pPr algn="r"/>
            <a:r>
              <a:rPr lang="en-US" sz="2800" i="1" dirty="0" smtClean="0"/>
              <a:t>Michael Serlin, MD</a:t>
            </a:r>
          </a:p>
          <a:p>
            <a:pPr algn="r"/>
            <a:r>
              <a:rPr lang="en-US" sz="2800" i="1" dirty="0" smtClean="0"/>
              <a:t>Medical Director, Harlem Family Center</a:t>
            </a:r>
          </a:p>
          <a:p>
            <a:pPr algn="r"/>
            <a:r>
              <a:rPr lang="en-US" sz="2800" i="1" dirty="0" smtClean="0"/>
              <a:t>October 9, 2013</a:t>
            </a:r>
            <a:endParaRPr lang="en-US" sz="2800" i="1" dirty="0"/>
          </a:p>
        </p:txBody>
      </p:sp>
    </p:spTree>
    <p:extLst>
      <p:ext uri="{BB962C8B-B14F-4D97-AF65-F5344CB8AC3E}">
        <p14:creationId xmlns:p14="http://schemas.microsoft.com/office/powerpoint/2010/main" val="1817053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Already monitoring through </a:t>
            </a:r>
            <a:r>
              <a:rPr lang="en-US" dirty="0" err="1" smtClean="0"/>
              <a:t>in+care</a:t>
            </a:r>
            <a:r>
              <a:rPr lang="en-US" dirty="0" smtClean="0"/>
              <a:t> campaign</a:t>
            </a:r>
          </a:p>
          <a:p>
            <a:r>
              <a:rPr lang="en-US" dirty="0" smtClean="0"/>
              <a:t>Goal of patients on ARVs to have an undetectable viral load</a:t>
            </a:r>
          </a:p>
          <a:p>
            <a:pPr lvl="1"/>
            <a:r>
              <a:rPr lang="en-US" dirty="0" smtClean="0"/>
              <a:t>DHHS and NYC DOHMH recommend all patients to be on ARVs</a:t>
            </a:r>
          </a:p>
          <a:p>
            <a:r>
              <a:rPr lang="en-US" dirty="0" smtClean="0"/>
              <a:t>Several barriers to having suppressed viral load:</a:t>
            </a:r>
          </a:p>
          <a:p>
            <a:pPr lvl="1"/>
            <a:r>
              <a:rPr lang="en-US" dirty="0" smtClean="0"/>
              <a:t>Nonadherence / diversion / denial</a:t>
            </a:r>
          </a:p>
          <a:p>
            <a:pPr lvl="1"/>
            <a:r>
              <a:rPr lang="en-US" dirty="0" smtClean="0"/>
              <a:t>Mental health / substance abuse</a:t>
            </a:r>
          </a:p>
          <a:p>
            <a:pPr lvl="1"/>
            <a:r>
              <a:rPr lang="en-US" dirty="0" smtClean="0"/>
              <a:t>Family / insurance / housing / incarceration</a:t>
            </a:r>
          </a:p>
          <a:p>
            <a:r>
              <a:rPr lang="en-US" dirty="0" smtClean="0"/>
              <a:t>Goal of project is to increase those who have undetectable viral loads by 10%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New QI Project – </a:t>
            </a:r>
            <a:br>
              <a:rPr lang="en-US" dirty="0" smtClean="0"/>
            </a:br>
            <a:r>
              <a:rPr lang="en-US" dirty="0" smtClean="0"/>
              <a:t>VL Suppression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0044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7236517"/>
              </p:ext>
            </p:extLst>
          </p:nvPr>
        </p:nvGraphicFramePr>
        <p:xfrm>
          <a:off x="871538" y="2674938"/>
          <a:ext cx="7408862" cy="34512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 to detectable VL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715000" y="4038600"/>
            <a:ext cx="2819400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b="1" dirty="0" smtClean="0"/>
              <a:t>Staffing</a:t>
            </a:r>
            <a:r>
              <a:rPr lang="en-US" sz="1300" dirty="0" smtClean="0"/>
              <a:t> – wrong contact info; </a:t>
            </a:r>
          </a:p>
          <a:p>
            <a:r>
              <a:rPr lang="en-US" sz="1300" dirty="0" smtClean="0"/>
              <a:t>no reminder phone call; </a:t>
            </a:r>
          </a:p>
          <a:p>
            <a:r>
              <a:rPr lang="en-US" sz="1300" dirty="0" smtClean="0"/>
              <a:t>unaware patient out of care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28889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838200" y="2133600"/>
            <a:ext cx="7281333" cy="1363133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/>
              <a:t>% of HIV </a:t>
            </a:r>
            <a:r>
              <a:rPr lang="en-US" sz="2800" dirty="0" err="1" smtClean="0"/>
              <a:t>pts</a:t>
            </a:r>
            <a:r>
              <a:rPr lang="en-US" sz="2800" dirty="0" smtClean="0"/>
              <a:t>, regardless of age, with a viral load less than 200 copies/mL at last viral load test during the measurement year</a:t>
            </a:r>
            <a:endParaRPr lang="en-US" sz="2800" b="1" dirty="0" smtClean="0"/>
          </a:p>
          <a:p>
            <a:endParaRPr lang="en-US" dirty="0" smtClean="0"/>
          </a:p>
        </p:txBody>
      </p:sp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Viral Load </a:t>
            </a:r>
            <a:r>
              <a:rPr lang="en-US" dirty="0" smtClean="0"/>
              <a:t>Suppression</a:t>
            </a:r>
          </a:p>
        </p:txBody>
      </p:sp>
      <p:graphicFrame>
        <p:nvGraphicFramePr>
          <p:cNvPr id="16388" name="Chart 3"/>
          <p:cNvGraphicFramePr>
            <a:graphicFrameLocks/>
          </p:cNvGraphicFramePr>
          <p:nvPr/>
        </p:nvGraphicFramePr>
        <p:xfrm>
          <a:off x="2235200" y="3530600"/>
          <a:ext cx="4673600" cy="284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" r:id="rId3" imgW="4669941" imgH="2847079" progId="Excel.Chart.8">
                  <p:embed/>
                </p:oleObj>
              </mc:Choice>
              <mc:Fallback>
                <p:oleObj r:id="rId3" imgW="4669941" imgH="2847079" progId="Excel.Char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5200" y="3530600"/>
                        <a:ext cx="4673600" cy="284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22509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Revamping of Thursday Weekly Care Coordination meetings to be more provider-centric</a:t>
            </a:r>
          </a:p>
          <a:p>
            <a:r>
              <a:rPr lang="en-US" dirty="0" smtClean="0"/>
              <a:t>Updating Census to include last visit/annual/viral loads, and distributing to each provider </a:t>
            </a:r>
          </a:p>
          <a:p>
            <a:r>
              <a:rPr lang="en-US" dirty="0" smtClean="0"/>
              <a:t>Giving cards with CD4/Viral load log to patients so they can keep track of own progress (if they want)</a:t>
            </a:r>
          </a:p>
          <a:p>
            <a:r>
              <a:rPr lang="en-US" dirty="0" smtClean="0"/>
              <a:t>For those with </a:t>
            </a:r>
            <a:r>
              <a:rPr lang="en-US" dirty="0" smtClean="0">
                <a:sym typeface="Symbol"/>
              </a:rPr>
              <a:t> VL, providers should address why that is, and what their intervention may be, document in chart </a:t>
            </a:r>
          </a:p>
          <a:p>
            <a:pPr lvl="1"/>
            <a:r>
              <a:rPr lang="en-US" dirty="0" smtClean="0">
                <a:sym typeface="Symbol"/>
              </a:rPr>
              <a:t>Discussion of various programs and opportunities for patients to become more adherent. </a:t>
            </a:r>
          </a:p>
          <a:p>
            <a:pPr lvl="1"/>
            <a:r>
              <a:rPr lang="en-US" dirty="0" smtClean="0">
                <a:sym typeface="Symbol"/>
              </a:rPr>
              <a:t>Outreach to those who may have fallen out of care</a:t>
            </a:r>
          </a:p>
          <a:p>
            <a:r>
              <a:rPr lang="en-US" dirty="0" smtClean="0">
                <a:sym typeface="Symbol"/>
              </a:rPr>
              <a:t>Periodical morning sessions/ brown bag lunch with providers to discuss difficult cases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New QI Project – </a:t>
            </a:r>
            <a:br>
              <a:rPr lang="en-US" dirty="0"/>
            </a:br>
            <a:r>
              <a:rPr lang="en-US" dirty="0"/>
              <a:t>VL Suppression</a:t>
            </a:r>
          </a:p>
        </p:txBody>
      </p:sp>
    </p:spTree>
    <p:extLst>
      <p:ext uri="{BB962C8B-B14F-4D97-AF65-F5344CB8AC3E}">
        <p14:creationId xmlns:p14="http://schemas.microsoft.com/office/powerpoint/2010/main" val="2753226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9372362"/>
              </p:ext>
            </p:extLst>
          </p:nvPr>
        </p:nvGraphicFramePr>
        <p:xfrm>
          <a:off x="457200" y="2639128"/>
          <a:ext cx="8229599" cy="2448106"/>
        </p:xfrm>
        <a:graphic>
          <a:graphicData uri="http://schemas.openxmlformats.org/drawingml/2006/table">
            <a:tbl>
              <a:tblPr/>
              <a:tblGrid>
                <a:gridCol w="770599"/>
                <a:gridCol w="792828"/>
                <a:gridCol w="513732"/>
                <a:gridCol w="395179"/>
                <a:gridCol w="555720"/>
                <a:gridCol w="229698"/>
                <a:gridCol w="632286"/>
                <a:gridCol w="642166"/>
                <a:gridCol w="1155898"/>
                <a:gridCol w="622406"/>
                <a:gridCol w="1919087"/>
              </a:tblGrid>
              <a:tr h="667666"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Patient First Name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Patient Last Name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Medical Record Number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Gender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BIRTHDATE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Age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Last Annual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Last Visit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1st Outreach attempt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Last VL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VL Value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  <a:tr h="148370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Male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Xx-xx-</a:t>
                      </a:r>
                      <a:r>
                        <a:rPr lang="en-US" sz="9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xxxx</a:t>
                      </a:r>
                      <a:endParaRPr lang="en-US" sz="9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13-Dec-2012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21-Mar-2013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21-Mar-2013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HIV-1 RNA not detected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8370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Female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Xx-xx-</a:t>
                      </a:r>
                      <a:r>
                        <a:rPr lang="en-US" sz="9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xxxx</a:t>
                      </a:r>
                      <a:endParaRPr lang="en-US" sz="9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26-Apr-2012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23-Aug-2012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needs outreach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23-Aug-2012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1.66E+3 copies/mL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148370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Male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Xx-xx-</a:t>
                      </a:r>
                      <a:r>
                        <a:rPr lang="en-US" sz="9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xxxx</a:t>
                      </a:r>
                      <a:endParaRPr lang="en-US" sz="9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21-Mar-2013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21-Mar-2013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3-May-2013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8370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Male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Xx-xx-</a:t>
                      </a:r>
                      <a:r>
                        <a:rPr lang="en-US" sz="9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xxxx</a:t>
                      </a:r>
                      <a:endParaRPr lang="en-US" sz="9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5-Sep-2012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needs f/u, initial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5-Sep-2012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6.65E+3 copies/mL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148370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Male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Xx-xx-</a:t>
                      </a:r>
                      <a:r>
                        <a:rPr lang="en-US" sz="9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xxxx</a:t>
                      </a:r>
                      <a:endParaRPr lang="en-US" sz="9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13-Sep-2012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14-Feb-2013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27-Feb-2013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HIV-1 RNA detected &lt;2.00E+1 copies/mL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8370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Male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Xx-xx-</a:t>
                      </a:r>
                      <a:r>
                        <a:rPr lang="en-US" sz="9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xxxx</a:t>
                      </a:r>
                      <a:endParaRPr lang="en-US" sz="9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26-Jan-2012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7-Mar-2013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25-Oct-2012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HIV-1 RNA not detected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8370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Male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Xx-xx-</a:t>
                      </a:r>
                      <a:r>
                        <a:rPr lang="en-US" sz="9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xxxx</a:t>
                      </a:r>
                      <a:endParaRPr lang="en-US" sz="9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19-Feb-2012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25-Oct-2012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needs f/u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20-Jul-2012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&lt;20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8370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Female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Xx-xx-</a:t>
                      </a:r>
                      <a:r>
                        <a:rPr lang="en-US" sz="9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xxxx</a:t>
                      </a:r>
                      <a:endParaRPr lang="en-US" sz="9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19-Apr-2012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6-Dec-2012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needs outreach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6-Dec-2012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5.71E+4 copies/mL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148370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Male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Xx-xx-</a:t>
                      </a:r>
                      <a:r>
                        <a:rPr lang="en-US" sz="9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xxxx</a:t>
                      </a:r>
                      <a:endParaRPr lang="en-US" sz="9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12-Apr-2013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12-Apr-2013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31-Mar-2013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334000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148370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Female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Xx-xx-</a:t>
                      </a:r>
                      <a:r>
                        <a:rPr lang="en-US" sz="9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xxxx</a:t>
                      </a:r>
                      <a:endParaRPr lang="en-US" sz="9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24-Jul-2012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21-Mar-2013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28-Mar-2013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HIV-1 RNA detected &lt;2.00E+1 copies/mL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8370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Female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Xx-xx-</a:t>
                      </a:r>
                      <a:r>
                        <a:rPr lang="en-US" sz="9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xxxx</a:t>
                      </a:r>
                      <a:endParaRPr lang="en-US" sz="9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27-Sep-2012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28-Mar-2013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28-Mar-2013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HIV-1 RNA not detected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8370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Male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Xx-xx-</a:t>
                      </a:r>
                      <a:r>
                        <a:rPr lang="en-US" sz="9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xxxx</a:t>
                      </a:r>
                      <a:endParaRPr lang="en-US" sz="9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17-Jan-2012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14-May-2012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needs outreach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22-Mar-2012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Census with last visits, annuals, and VL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533400" y="3352800"/>
            <a:ext cx="1905000" cy="1676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786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11214651"/>
              </p:ext>
            </p:extLst>
          </p:nvPr>
        </p:nvGraphicFramePr>
        <p:xfrm>
          <a:off x="990600" y="2362200"/>
          <a:ext cx="7467601" cy="2743201"/>
        </p:xfrm>
        <a:graphic>
          <a:graphicData uri="http://schemas.openxmlformats.org/drawingml/2006/table">
            <a:tbl>
              <a:tblPr/>
              <a:tblGrid>
                <a:gridCol w="1108759"/>
                <a:gridCol w="812601"/>
                <a:gridCol w="822391"/>
                <a:gridCol w="756305"/>
                <a:gridCol w="550709"/>
                <a:gridCol w="577631"/>
                <a:gridCol w="724487"/>
                <a:gridCol w="724487"/>
                <a:gridCol w="920294"/>
                <a:gridCol w="469937"/>
              </a:tblGrid>
              <a:tr h="308051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Provider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Patients 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Seen &lt;6 months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needs outreach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last VL &lt;200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last VL &gt;200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&gt;200, outreach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not in care here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not in care, vl &lt;200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% &lt;200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4026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43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39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38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88.1%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4026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80.0%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4026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51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41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34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66.7%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4026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47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33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34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77.3%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4026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73.1%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4026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55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41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41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75.9%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4026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34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33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96.8%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4026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88.8%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4026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183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157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125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58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69.3%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8786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46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39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77.3%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4026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56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49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76.6%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4026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58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74.4%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4026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45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37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37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84.1%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4026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54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42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39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71.2%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4026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Totals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823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686</a:t>
                      </a:r>
                    </a:p>
                  </a:txBody>
                  <a:tcPr marL="7292" marR="7292" marT="729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106</a:t>
                      </a:r>
                    </a:p>
                  </a:txBody>
                  <a:tcPr marL="7292" marR="7292" marT="729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623</a:t>
                      </a:r>
                    </a:p>
                  </a:txBody>
                  <a:tcPr marL="7292" marR="7292" marT="729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194</a:t>
                      </a:r>
                    </a:p>
                  </a:txBody>
                  <a:tcPr marL="7292" marR="7292" marT="729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43</a:t>
                      </a:r>
                    </a:p>
                  </a:txBody>
                  <a:tcPr marL="7292" marR="7292" marT="729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</a:t>
                      </a:r>
                    </a:p>
                  </a:txBody>
                  <a:tcPr marL="7292" marR="7292" marT="729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</a:t>
                      </a:r>
                    </a:p>
                  </a:txBody>
                  <a:tcPr marL="7292" marR="7292" marT="729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76.8%</a:t>
                      </a:r>
                    </a:p>
                  </a:txBody>
                  <a:tcPr marL="7292" marR="7292" marT="7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 from initial </a:t>
            </a:r>
            <a:r>
              <a:rPr lang="en-US" dirty="0" err="1" smtClean="0"/>
              <a:t>eval</a:t>
            </a:r>
            <a:r>
              <a:rPr lang="en-US" dirty="0" smtClean="0"/>
              <a:t> (6/12)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1386896"/>
              </p:ext>
            </p:extLst>
          </p:nvPr>
        </p:nvGraphicFramePr>
        <p:xfrm>
          <a:off x="762000" y="5257800"/>
          <a:ext cx="7543804" cy="1473359"/>
        </p:xfrm>
        <a:graphic>
          <a:graphicData uri="http://schemas.openxmlformats.org/drawingml/2006/table">
            <a:tbl>
              <a:tblPr/>
              <a:tblGrid>
                <a:gridCol w="2637988"/>
                <a:gridCol w="328594"/>
                <a:gridCol w="469459"/>
                <a:gridCol w="469459"/>
                <a:gridCol w="471955"/>
                <a:gridCol w="469459"/>
                <a:gridCol w="249712"/>
                <a:gridCol w="249712"/>
                <a:gridCol w="249712"/>
                <a:gridCol w="249712"/>
                <a:gridCol w="249712"/>
                <a:gridCol w="249712"/>
                <a:gridCol w="249712"/>
                <a:gridCol w="249712"/>
                <a:gridCol w="249712"/>
                <a:gridCol w="449482"/>
              </a:tblGrid>
              <a:tr h="317943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Outreach 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Result                                                                    Provider 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sym typeface="Wingdings" pitchFamily="2" charset="2"/>
                        </a:rPr>
                        <a:t>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7757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tele no invalid/ unlisted | mail sent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7757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VM X2+ | mail sent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7757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at another hospital/clinic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7757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Pt. recently visited/ have an upcoming appt.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7757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want to set up an appt.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1962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other reasons i.e. deceased, insurance issue, work schedule conflicts, etc.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7757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7757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7757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 outreach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8373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Meeting with providers – (end of May)</a:t>
            </a:r>
          </a:p>
          <a:p>
            <a:r>
              <a:rPr lang="en-US" dirty="0" smtClean="0"/>
              <a:t>Update census and distribute to providers by (mid June)</a:t>
            </a:r>
          </a:p>
          <a:p>
            <a:r>
              <a:rPr lang="en-US" dirty="0" smtClean="0"/>
              <a:t>New Thursday Care Coordination meetings already in progress</a:t>
            </a:r>
          </a:p>
          <a:p>
            <a:pPr lvl="1"/>
            <a:r>
              <a:rPr lang="en-US" dirty="0" smtClean="0"/>
              <a:t>Providers should feel free to discuss those patients with </a:t>
            </a:r>
            <a:r>
              <a:rPr lang="en-US" dirty="0">
                <a:sym typeface="Symbol"/>
              </a:rPr>
              <a:t> </a:t>
            </a:r>
            <a:r>
              <a:rPr lang="en-US" dirty="0" smtClean="0">
                <a:sym typeface="Symbol"/>
              </a:rPr>
              <a:t>VL</a:t>
            </a:r>
          </a:p>
          <a:p>
            <a:r>
              <a:rPr lang="en-US" dirty="0" smtClean="0">
                <a:sym typeface="Symbol"/>
              </a:rPr>
              <a:t>Will update viral loads and annuals every three months </a:t>
            </a:r>
          </a:p>
          <a:p>
            <a:pPr lvl="1"/>
            <a:r>
              <a:rPr lang="en-US" dirty="0" smtClean="0">
                <a:sym typeface="Symbol"/>
              </a:rPr>
              <a:t>Next time around 10/1</a:t>
            </a:r>
          </a:p>
          <a:p>
            <a:pPr lvl="1"/>
            <a:r>
              <a:rPr lang="en-US" dirty="0" smtClean="0">
                <a:sym typeface="Symbol"/>
              </a:rPr>
              <a:t>Keep track of those not VL undetectable at the beginning, as well as those who may be newly detectable</a:t>
            </a:r>
          </a:p>
          <a:p>
            <a:pPr lvl="1"/>
            <a:r>
              <a:rPr lang="en-US" dirty="0" smtClean="0">
                <a:sym typeface="Symbol"/>
              </a:rPr>
              <a:t>Also check VL around 1/14 and 4/14</a:t>
            </a:r>
          </a:p>
          <a:p>
            <a:pPr marL="457200" lvl="1" indent="0">
              <a:buNone/>
            </a:pPr>
            <a:endParaRPr lang="en-US" dirty="0" smtClean="0">
              <a:sym typeface="Symbol"/>
            </a:endParaRPr>
          </a:p>
          <a:p>
            <a:pPr marL="457200" lvl="1" indent="0">
              <a:buNone/>
            </a:pPr>
            <a:endParaRPr lang="en-US" dirty="0" smtClean="0">
              <a:sym typeface="Symbol"/>
            </a:endParaRPr>
          </a:p>
          <a:p>
            <a:pPr lvl="1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VL Suppression: </a:t>
            </a:r>
            <a:br>
              <a:rPr lang="en-US" dirty="0" smtClean="0"/>
            </a:br>
            <a:r>
              <a:rPr lang="en-US" dirty="0" smtClean="0"/>
              <a:t>Next Steps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6837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Thanks to</a:t>
            </a:r>
          </a:p>
          <a:p>
            <a:pPr lvl="1"/>
            <a:r>
              <a:rPr lang="en-US" dirty="0" smtClean="0"/>
              <a:t>Jenny Knight, NP co-chair HIV QI Committee</a:t>
            </a:r>
          </a:p>
          <a:p>
            <a:pPr lvl="1"/>
            <a:r>
              <a:rPr lang="en-US" dirty="0" smtClean="0"/>
              <a:t>Erick Wilson, HIV Services Administrator</a:t>
            </a:r>
          </a:p>
          <a:p>
            <a:pPr lvl="1"/>
            <a:r>
              <a:rPr lang="en-US" dirty="0" err="1" smtClean="0"/>
              <a:t>Lamartinique</a:t>
            </a:r>
            <a:r>
              <a:rPr lang="en-US" dirty="0" smtClean="0"/>
              <a:t> Gonzalez, Data Manager</a:t>
            </a:r>
          </a:p>
          <a:p>
            <a:pPr lvl="1"/>
            <a:r>
              <a:rPr lang="en-US" dirty="0" err="1" smtClean="0"/>
              <a:t>Donnette</a:t>
            </a:r>
            <a:r>
              <a:rPr lang="en-US" dirty="0"/>
              <a:t> </a:t>
            </a:r>
            <a:r>
              <a:rPr lang="en-US" dirty="0" smtClean="0"/>
              <a:t>Ritchie, Summer Intern</a:t>
            </a:r>
          </a:p>
          <a:p>
            <a:pPr lvl="1"/>
            <a:r>
              <a:rPr lang="en-US" dirty="0" smtClean="0"/>
              <a:t>Rest of HIV Supportive Services Team at Harlem </a:t>
            </a:r>
            <a:r>
              <a:rPr lang="en-US" dirty="0"/>
              <a:t>F</a:t>
            </a:r>
            <a:r>
              <a:rPr lang="en-US" dirty="0" smtClean="0"/>
              <a:t>amily Center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016229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17791</TotalTime>
  <Words>969</Words>
  <Application>Microsoft Office PowerPoint</Application>
  <PresentationFormat>On-screen Show (4:3)</PresentationFormat>
  <Paragraphs>452</Paragraphs>
  <Slides>9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Waveform</vt:lpstr>
      <vt:lpstr>Microsoft Excel Chart</vt:lpstr>
      <vt:lpstr>Harlem ID Clinic QI Viral Load Suppression</vt:lpstr>
      <vt:lpstr>New QI Project –  VL Suppression</vt:lpstr>
      <vt:lpstr>Process to detectable VL</vt:lpstr>
      <vt:lpstr>Viral Load Suppression</vt:lpstr>
      <vt:lpstr>New QI Project –  VL Suppression</vt:lpstr>
      <vt:lpstr>Census with last visits, annuals, and VL</vt:lpstr>
      <vt:lpstr>Results from initial eval (6/12)</vt:lpstr>
      <vt:lpstr>VL Suppression:  Next Steps</vt:lpstr>
      <vt:lpstr>Questions?</vt:lpstr>
    </vt:vector>
  </TitlesOfParts>
  <Company>New York City Health and Hospitals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FY13 Quality Improvement Project</dc:title>
  <dc:creator>caseye</dc:creator>
  <cp:lastModifiedBy>Michael Serlin</cp:lastModifiedBy>
  <cp:revision>36</cp:revision>
  <dcterms:created xsi:type="dcterms:W3CDTF">2013-05-02T13:18:52Z</dcterms:created>
  <dcterms:modified xsi:type="dcterms:W3CDTF">2013-10-09T16:13:41Z</dcterms:modified>
</cp:coreProperties>
</file>