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2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4.png@01CE8DD4.93F986F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534400" cy="5334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600" b="1" dirty="0" smtClean="0">
                <a:solidFill>
                  <a:srgbClr val="7030A0"/>
                </a:solidFill>
                <a:latin typeface="Garamond" pitchFamily="18" charset="0"/>
              </a:rPr>
              <a:t>EAST CAROLINA UNIVERSITY</a:t>
            </a:r>
            <a:br>
              <a:rPr lang="en-US" sz="1600" b="1" dirty="0" smtClean="0">
                <a:solidFill>
                  <a:srgbClr val="7030A0"/>
                </a:solidFill>
                <a:latin typeface="Garamond" pitchFamily="18" charset="0"/>
              </a:rPr>
            </a:br>
            <a:r>
              <a:rPr lang="en-US" sz="1600" b="1" dirty="0" smtClean="0">
                <a:solidFill>
                  <a:srgbClr val="7030A0"/>
                </a:solidFill>
                <a:latin typeface="Garamond" pitchFamily="18" charset="0"/>
              </a:rPr>
              <a:t>BRODY SCHOOL OF MEDICINE </a:t>
            </a:r>
            <a:endParaRPr lang="en-US" sz="1600" b="1" dirty="0">
              <a:solidFill>
                <a:srgbClr val="7030A0"/>
              </a:solidFill>
              <a:latin typeface="Garamon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6448" y="762000"/>
            <a:ext cx="4495800" cy="600164"/>
          </a:xfrm>
          <a:prstGeom prst="rect">
            <a:avLst/>
          </a:prstGeom>
          <a:ln w="1905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457200"/>
            <a:r>
              <a:rPr lang="en-US" sz="1100" b="1" dirty="0">
                <a:solidFill>
                  <a:prstClr val="black"/>
                </a:solidFill>
                <a:latin typeface="Times New Roman"/>
              </a:rPr>
              <a:t>Performance Measure: </a:t>
            </a:r>
            <a:r>
              <a:rPr lang="en-US" sz="1100" dirty="0">
                <a:solidFill>
                  <a:prstClr val="black"/>
                </a:solidFill>
                <a:latin typeface="Times New Roman"/>
              </a:rPr>
              <a:t>Viral Load Suppression</a:t>
            </a:r>
          </a:p>
          <a:p>
            <a:pPr defTabSz="457200"/>
            <a:r>
              <a:rPr lang="en-US" sz="1100" dirty="0">
                <a:solidFill>
                  <a:prstClr val="black"/>
                </a:solidFill>
                <a:latin typeface="Times New Roman"/>
              </a:rPr>
              <a:t>Percentage of patients, regardless of age, with a diagnosis of HIV/AIDS with viral load </a:t>
            </a:r>
            <a:r>
              <a:rPr lang="en-US" sz="1100">
                <a:solidFill>
                  <a:prstClr val="black"/>
                </a:solidFill>
                <a:latin typeface="Times New Roman"/>
              </a:rPr>
              <a:t>below 200 </a:t>
            </a:r>
            <a:r>
              <a:rPr lang="en-US" sz="1100" dirty="0">
                <a:solidFill>
                  <a:prstClr val="black"/>
                </a:solidFill>
                <a:latin typeface="Times New Roman"/>
              </a:rPr>
              <a:t>during the measurement year 7/2012 thru 6/2013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1905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pic>
        <p:nvPicPr>
          <p:cNvPr id="7" name="Chart 1" descr="cid:image004.png@01CE8DD4.93F986F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448" y="1600201"/>
            <a:ext cx="4495800" cy="449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18467"/>
              </p:ext>
            </p:extLst>
          </p:nvPr>
        </p:nvGraphicFramePr>
        <p:xfrm>
          <a:off x="4800600" y="741403"/>
          <a:ext cx="3886200" cy="598707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</a:tblGrid>
              <a:tr h="716566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Quality Improvement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baseline="0" dirty="0" smtClean="0">
                          <a:latin typeface="Arial Narrow" pitchFamily="34" charset="0"/>
                          <a:ea typeface="Batang" pitchFamily="18" charset="-127"/>
                        </a:rPr>
                        <a:t>Increase the number of individuals Viral Load Suppressed within serviced population </a:t>
                      </a:r>
                      <a:endParaRPr lang="en-US" sz="1200" i="1" dirty="0">
                        <a:latin typeface="Arial Narrow" pitchFamily="34" charset="0"/>
                        <a:ea typeface="Batang" pitchFamily="18" charset="-127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184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PDSA 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Implementation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3068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050" b="1" dirty="0" smtClean="0">
                          <a:latin typeface="+mn-lt"/>
                        </a:rPr>
                        <a:t>Plan</a:t>
                      </a:r>
                      <a:r>
                        <a:rPr lang="en-US" sz="1050" dirty="0" smtClean="0">
                          <a:latin typeface="+mn-lt"/>
                        </a:rPr>
                        <a:t>-Identify clients</a:t>
                      </a:r>
                      <a:r>
                        <a:rPr lang="en-US" sz="1050" baseline="0" dirty="0" smtClean="0">
                          <a:latin typeface="+mn-lt"/>
                        </a:rPr>
                        <a:t> on ART who are not VL suppressed </a:t>
                      </a:r>
                      <a:endParaRPr lang="en-US" sz="105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r>
                        <a:rPr lang="en-US" sz="1050" dirty="0" smtClean="0">
                          <a:latin typeface="+mn-lt"/>
                        </a:rPr>
                        <a:t>CAREWare data </a:t>
                      </a:r>
                      <a:r>
                        <a:rPr lang="en-US" sz="1050" baseline="0" dirty="0" smtClean="0">
                          <a:latin typeface="+mn-lt"/>
                        </a:rPr>
                        <a:t> reviewed by QI team; </a:t>
                      </a:r>
                      <a:endParaRPr lang="en-US" sz="105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500309"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latin typeface="+mn-lt"/>
                        </a:rPr>
                        <a:t>Do-</a:t>
                      </a:r>
                      <a:r>
                        <a:rPr lang="en-US" sz="1050" b="0" dirty="0" smtClean="0">
                          <a:latin typeface="+mn-lt"/>
                        </a:rPr>
                        <a:t>Chart reviews/client</a:t>
                      </a:r>
                      <a:r>
                        <a:rPr lang="en-US" sz="1050" b="0" baseline="0" dirty="0" smtClean="0">
                          <a:latin typeface="+mn-lt"/>
                        </a:rPr>
                        <a:t> interviews to identify barriers</a:t>
                      </a:r>
                      <a:endParaRPr lang="en-US" sz="105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r>
                        <a:rPr lang="en-US" sz="1050" b="0" u="none" baseline="0" dirty="0" smtClean="0">
                          <a:latin typeface="+mn-lt"/>
                        </a:rPr>
                        <a:t>EMR chart reviews conducted by QI team; developed brief phone screening tool to assess barriers according to knowledge and adherence; designate  MCC screened 11 clients  w/high VL in June 2013</a:t>
                      </a:r>
                      <a:endParaRPr lang="en-US" sz="1050" b="1" u="sng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16566"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latin typeface="+mn-lt"/>
                        </a:rPr>
                        <a:t>Study-</a:t>
                      </a:r>
                      <a:r>
                        <a:rPr lang="en-US" sz="1050" b="0" dirty="0" smtClean="0">
                          <a:latin typeface="+mn-lt"/>
                        </a:rPr>
                        <a:t>Present results/</a:t>
                      </a:r>
                      <a:r>
                        <a:rPr lang="en-US" sz="1050" b="0" baseline="0" dirty="0" smtClean="0">
                          <a:latin typeface="+mn-lt"/>
                        </a:rPr>
                        <a:t> plan QM team-develop process for change</a:t>
                      </a:r>
                      <a:endParaRPr lang="en-US" sz="105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r>
                        <a:rPr lang="en-US" sz="1050" b="0" u="none" dirty="0" smtClean="0">
                          <a:latin typeface="+mn-lt"/>
                        </a:rPr>
                        <a:t>Results</a:t>
                      </a:r>
                      <a:r>
                        <a:rPr lang="en-US" sz="1050" b="0" u="none" baseline="0" dirty="0" smtClean="0">
                          <a:latin typeface="+mn-lt"/>
                        </a:rPr>
                        <a:t>: Clients had multiple barriers and need help and referrals to address barriers </a:t>
                      </a:r>
                      <a:endParaRPr lang="en-US" sz="1050" b="1" u="sng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27304"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latin typeface="+mn-lt"/>
                        </a:rPr>
                        <a:t>Action</a:t>
                      </a:r>
                      <a:r>
                        <a:rPr lang="en-US" sz="1050" dirty="0" smtClean="0">
                          <a:latin typeface="+mn-lt"/>
                        </a:rPr>
                        <a:t>-Implement</a:t>
                      </a:r>
                      <a:r>
                        <a:rPr lang="en-US" sz="1050" baseline="0" dirty="0" smtClean="0">
                          <a:latin typeface="+mn-lt"/>
                        </a:rPr>
                        <a:t> Plan/review previous PDSA’s/present to QM group &amp; develop new PDSA cycle </a:t>
                      </a:r>
                      <a:endParaRPr lang="en-US" sz="105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1050" b="0" u="none" dirty="0" smtClean="0">
                          <a:latin typeface="+mn-lt"/>
                        </a:rPr>
                        <a:t>A process was developed to refer</a:t>
                      </a:r>
                      <a:r>
                        <a:rPr lang="en-US" sz="1050" b="0" u="none" baseline="0" dirty="0" smtClean="0">
                          <a:latin typeface="+mn-lt"/>
                        </a:rPr>
                        <a:t> clients to members of the </a:t>
                      </a:r>
                      <a:r>
                        <a:rPr lang="en-US" sz="1050" b="0" u="none" dirty="0" smtClean="0">
                          <a:latin typeface="+mn-lt"/>
                        </a:rPr>
                        <a:t>TAT to </a:t>
                      </a:r>
                      <a:r>
                        <a:rPr lang="en-US" sz="1050" b="0" u="none" baseline="0" dirty="0" smtClean="0">
                          <a:latin typeface="+mn-lt"/>
                        </a:rPr>
                        <a:t>address client’s barriers (LRC, BHC, MCC, and MACC); A designate MCC was assigned to assess and develop ISP for client that are on HARRT and not VL suppressed; team will continue w/chart review and making contact with clients not VL suppressed. </a:t>
                      </a:r>
                      <a:endParaRPr lang="en-US" sz="1050" b="1" u="sng" dirty="0" smtClean="0">
                        <a:latin typeface="+mn-lt"/>
                      </a:endParaRP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endParaRPr lang="en-US" sz="105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8056" y="6096000"/>
            <a:ext cx="4463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b="1" dirty="0">
                <a:solidFill>
                  <a:prstClr val="black"/>
                </a:solidFill>
              </a:rPr>
              <a:t>LRC-Linkage Retention Coordinator	MCC-Medical Care Coordinator</a:t>
            </a:r>
          </a:p>
          <a:p>
            <a:pPr defTabSz="457200"/>
            <a:r>
              <a:rPr lang="en-US" sz="800" b="1" dirty="0">
                <a:solidFill>
                  <a:prstClr val="black"/>
                </a:solidFill>
              </a:rPr>
              <a:t>BHC –Behavioral Health Coordinator 	MACC-Medication Adherence Clinical Coordinator </a:t>
            </a:r>
          </a:p>
          <a:p>
            <a:pPr defTabSz="457200"/>
            <a:r>
              <a:rPr lang="en-US" sz="800" b="1" dirty="0">
                <a:solidFill>
                  <a:prstClr val="black"/>
                </a:solidFill>
              </a:rPr>
              <a:t>TAT – Treatment Adherence Team	ISP  - Individual Service Plan</a:t>
            </a:r>
          </a:p>
        </p:txBody>
      </p:sp>
    </p:spTree>
    <p:extLst>
      <p:ext uri="{BB962C8B-B14F-4D97-AF65-F5344CB8AC3E}">
        <p14:creationId xmlns:p14="http://schemas.microsoft.com/office/powerpoint/2010/main" val="94485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1 - &amp;quot;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2&quot;/&gt;&lt;property id=&quot;20307&quot; value=&quot;261&quot;/&gt;&lt;/object&gt;&lt;object type=&quot;3&quot; unique_id=&quot;10009&quot;&gt;&lt;property id=&quot;20148&quot; value=&quot;5&quot;/&gt;&lt;property id=&quot;20300&quot; value=&quot;Slide 3 - &amp;quot;EAST CAROLINA UNIVERSITY&amp;#x0D;&amp;#x0A;BRODY SCHOOL OF MEDICINE &amp;quot;&quot;/&gt;&lt;property id=&quot;20307&quot; value=&quot;262&quot;/&gt;&lt;/object&gt;&lt;object type=&quot;3&quot; unique_id=&quot;10010&quot;&gt;&lt;property id=&quot;20148&quot; value=&quot;5&quot;/&gt;&lt;property id=&quot;20300&quot; value=&quot;Slide 4&quot;/&gt;&lt;property id=&quot;20307&quot; value=&quot;263&quot;/&gt;&lt;/object&gt;&lt;object type=&quot;3&quot; unique_id=&quot;10011&quot;&gt;&lt;property id=&quot;20148&quot; value=&quot;5&quot;/&gt;&lt;property id=&quot;20300&quot; value=&quot;Slide 5 - &amp;quot;Carolina Family Health Centers&amp;#x0D;&amp;#x0A;In+care 04-Viral Load Suppression&amp;quot;&quot;/&gt;&lt;property id=&quot;20307&quot; value=&quot;264&quot;/&gt;&lt;/object&gt;&lt;object type=&quot;3&quot; unique_id=&quot;10012&quot;&gt;&lt;property id=&quot;20148&quot; value=&quot;5&quot;/&gt;&lt;property id=&quot;20300&quot; value=&quot;Slide 6&quot;/&gt;&lt;property id=&quot;20307&quot; value=&quot;265&quot;/&gt;&lt;/object&gt;&lt;object type=&quot;3&quot; unique_id=&quot;10013&quot;&gt;&lt;property id=&quot;20148&quot; value=&quot;5&quot;/&gt;&lt;property id=&quot;20300&quot; value=&quot;Slide 7&quot;/&gt;&lt;property id=&quot;20307&quot; value=&quot;266&quot;/&gt;&lt;/object&gt;&lt;object type=&quot;3&quot; unique_id=&quot;10014&quot;&gt;&lt;property id=&quot;20148&quot; value=&quot;5&quot;/&gt;&lt;property id=&quot;20300&quot; value=&quot;Slide 8 - &amp;quot;Viral Load Suppression Project Updates&amp;quot;&quot;/&gt;&lt;property id=&quot;20307&quot; value=&quot;267&quot;/&gt;&lt;/object&gt;&lt;object type=&quot;3&quot; unique_id=&quot;10015&quot;&gt;&lt;property id=&quot;20148&quot; value=&quot;5&quot;/&gt;&lt;property id=&quot;20300&quot; value=&quot;Slide 9&quot;/&gt;&lt;property id=&quot;20307&quot; value=&quot;268&quot;/&gt;&lt;/object&gt;&lt;object type=&quot;3&quot; unique_id=&quot;10016&quot;&gt;&lt;property id=&quot;20148&quot; value=&quot;5&quot;/&gt;&lt;property id=&quot;20300&quot; value=&quot;Slide 10 - &amp;quot;Region IV – CCHN, HCP, RH, RCID &amp;amp; THP&amp;#x0D;&amp;#x0A;Viral Load Suppression&amp;quot;&quot;/&gt;&lt;property id=&quot;20307&quot; value=&quot;269&quot;/&gt;&lt;/object&gt;&lt;object type=&quot;3&quot; unique_id=&quot;10017&quot;&gt;&lt;property id=&quot;20148&quot; value=&quot;5&quot;/&gt;&lt;property id=&quot;20300&quot; value=&quot;Slide 11&quot;/&gt;&lt;property id=&quot;20307&quot; value=&quot;270&quot;/&gt;&lt;/object&gt;&lt;object type=&quot;3&quot; unique_id=&quot;10018&quot;&gt;&lt;property id=&quot;20148&quot; value=&quot;5&quot;/&gt;&lt;property id=&quot;20300&quot; value=&quot;Slide 12 - &amp;quot;Dogwood Healthcare Network&amp;#x0D;&amp;#x0A;Region 5&amp;#x0D;&amp;#x0A;Viral Load Suppression&amp;quot;&quot;/&gt;&lt;property id=&quot;20307&quot; value=&quot;271&quot;/&gt;&lt;/object&gt;&lt;object type=&quot;3&quot; unique_id=&quot;10019&quot;&gt;&lt;property id=&quot;20148&quot; value=&quot;5&quot;/&gt;&lt;property id=&quot;20300&quot; value=&quot;Slide 13 - &amp;quot;RHCC: INC04, INC04A &amp;amp; INC04ART&amp;#x0D;&amp;#x0A;(HAB Measure-INC04, NCDHHS Measure-INC04A &amp;amp; RHCC Measure-INC04ART)&amp;quot;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202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EAST CAROLINA UNIVERSITY BRODY SCHOOL OF MEDICINE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8</cp:revision>
  <dcterms:created xsi:type="dcterms:W3CDTF">2013-08-09T17:56:14Z</dcterms:created>
  <dcterms:modified xsi:type="dcterms:W3CDTF">2013-08-15T13:36:34Z</dcterms:modified>
</cp:coreProperties>
</file>