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1206400" cy="40233600"/>
  <p:notesSz cx="6858000" cy="9144000"/>
  <p:defaultTextStyle>
    <a:defPPr>
      <a:defRPr lang="en-US"/>
    </a:defPPr>
    <a:lvl1pPr marL="0" algn="l" defTabSz="5224763" rtl="0" eaLnBrk="1" latinLnBrk="0" hangingPunct="1">
      <a:defRPr sz="10400" kern="1200">
        <a:solidFill>
          <a:schemeClr val="tx1"/>
        </a:solidFill>
        <a:latin typeface="+mn-lt"/>
        <a:ea typeface="+mn-ea"/>
        <a:cs typeface="+mn-cs"/>
      </a:defRPr>
    </a:lvl1pPr>
    <a:lvl2pPr marL="2612381" algn="l" defTabSz="5224763" rtl="0" eaLnBrk="1" latinLnBrk="0" hangingPunct="1">
      <a:defRPr sz="10400" kern="1200">
        <a:solidFill>
          <a:schemeClr val="tx1"/>
        </a:solidFill>
        <a:latin typeface="+mn-lt"/>
        <a:ea typeface="+mn-ea"/>
        <a:cs typeface="+mn-cs"/>
      </a:defRPr>
    </a:lvl2pPr>
    <a:lvl3pPr marL="5224763" algn="l" defTabSz="5224763" rtl="0" eaLnBrk="1" latinLnBrk="0" hangingPunct="1">
      <a:defRPr sz="10400" kern="1200">
        <a:solidFill>
          <a:schemeClr val="tx1"/>
        </a:solidFill>
        <a:latin typeface="+mn-lt"/>
        <a:ea typeface="+mn-ea"/>
        <a:cs typeface="+mn-cs"/>
      </a:defRPr>
    </a:lvl3pPr>
    <a:lvl4pPr marL="7837146" algn="l" defTabSz="5224763" rtl="0" eaLnBrk="1" latinLnBrk="0" hangingPunct="1">
      <a:defRPr sz="10400" kern="1200">
        <a:solidFill>
          <a:schemeClr val="tx1"/>
        </a:solidFill>
        <a:latin typeface="+mn-lt"/>
        <a:ea typeface="+mn-ea"/>
        <a:cs typeface="+mn-cs"/>
      </a:defRPr>
    </a:lvl4pPr>
    <a:lvl5pPr marL="10449528" algn="l" defTabSz="5224763" rtl="0" eaLnBrk="1" latinLnBrk="0" hangingPunct="1">
      <a:defRPr sz="10400" kern="1200">
        <a:solidFill>
          <a:schemeClr val="tx1"/>
        </a:solidFill>
        <a:latin typeface="+mn-lt"/>
        <a:ea typeface="+mn-ea"/>
        <a:cs typeface="+mn-cs"/>
      </a:defRPr>
    </a:lvl5pPr>
    <a:lvl6pPr marL="13061909" algn="l" defTabSz="5224763" rtl="0" eaLnBrk="1" latinLnBrk="0" hangingPunct="1">
      <a:defRPr sz="10400" kern="1200">
        <a:solidFill>
          <a:schemeClr val="tx1"/>
        </a:solidFill>
        <a:latin typeface="+mn-lt"/>
        <a:ea typeface="+mn-ea"/>
        <a:cs typeface="+mn-cs"/>
      </a:defRPr>
    </a:lvl6pPr>
    <a:lvl7pPr marL="15674290" algn="l" defTabSz="5224763" rtl="0" eaLnBrk="1" latinLnBrk="0" hangingPunct="1">
      <a:defRPr sz="10400" kern="1200">
        <a:solidFill>
          <a:schemeClr val="tx1"/>
        </a:solidFill>
        <a:latin typeface="+mn-lt"/>
        <a:ea typeface="+mn-ea"/>
        <a:cs typeface="+mn-cs"/>
      </a:defRPr>
    </a:lvl7pPr>
    <a:lvl8pPr marL="18286672" algn="l" defTabSz="5224763" rtl="0" eaLnBrk="1" latinLnBrk="0" hangingPunct="1">
      <a:defRPr sz="10400" kern="1200">
        <a:solidFill>
          <a:schemeClr val="tx1"/>
        </a:solidFill>
        <a:latin typeface="+mn-lt"/>
        <a:ea typeface="+mn-ea"/>
        <a:cs typeface="+mn-cs"/>
      </a:defRPr>
    </a:lvl8pPr>
    <a:lvl9pPr marL="20899055" algn="l" defTabSz="5224763" rtl="0" eaLnBrk="1" latinLnBrk="0" hangingPunct="1">
      <a:defRPr sz="10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29" autoAdjust="0"/>
  </p:normalViewPr>
  <p:slideViewPr>
    <p:cSldViewPr>
      <p:cViewPr>
        <p:scale>
          <a:sx n="20" d="100"/>
          <a:sy n="20" d="100"/>
        </p:scale>
        <p:origin x="-204" y="-72"/>
      </p:cViewPr>
      <p:guideLst>
        <p:guide orient="horz" pos="12672"/>
        <p:guide pos="16128"/>
      </p:guideLst>
    </p:cSldViewPr>
  </p:slideViewPr>
  <p:notesTextViewPr>
    <p:cViewPr>
      <p:scale>
        <a:sx n="15" d="100"/>
        <a:sy n="15"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E:\VL%20Trends%20As%20of%20Sept302013.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en-US" sz="2800" b="0"/>
              <a:t>Easton Community HIV Organization
 Percent</a:t>
            </a:r>
            <a:r>
              <a:rPr lang="en-US" sz="2800" b="0" baseline="0"/>
              <a:t> of Patients with Suppressed Viral Load</a:t>
            </a:r>
            <a:r>
              <a:rPr lang="en-US" sz="2800" b="0"/>
              <a:t>
</a:t>
            </a:r>
            <a:r>
              <a:rPr lang="en-US" sz="2000" b="0"/>
              <a:t>October 2011 - October 2013</a:t>
            </a:r>
          </a:p>
        </c:rich>
      </c:tx>
      <c:layout>
        <c:manualLayout>
          <c:xMode val="edge"/>
          <c:yMode val="edge"/>
          <c:x val="0.19925755201805528"/>
          <c:y val="1.8953172857673041E-2"/>
        </c:manualLayout>
      </c:layout>
      <c:overlay val="0"/>
      <c:spPr>
        <a:noFill/>
        <a:ln w="25400">
          <a:noFill/>
        </a:ln>
      </c:spPr>
    </c:title>
    <c:autoTitleDeleted val="0"/>
    <c:plotArea>
      <c:layout>
        <c:manualLayout>
          <c:layoutTarget val="inner"/>
          <c:xMode val="edge"/>
          <c:yMode val="edge"/>
          <c:x val="9.2119866814650384E-2"/>
          <c:y val="0.19738988580750408"/>
          <c:w val="0.89567147613762488"/>
          <c:h val="0.64600326264274066"/>
        </c:manualLayout>
      </c:layout>
      <c:lineChart>
        <c:grouping val="standard"/>
        <c:varyColors val="0"/>
        <c:ser>
          <c:idx val="0"/>
          <c:order val="0"/>
          <c:spPr>
            <a:ln w="12700">
              <a:solidFill>
                <a:srgbClr val="000080"/>
              </a:solidFill>
              <a:prstDash val="solid"/>
            </a:ln>
          </c:spPr>
          <c:marker>
            <c:symbol val="diamond"/>
            <c:size val="5"/>
            <c:spPr>
              <a:solidFill>
                <a:srgbClr val="000080"/>
              </a:solidFill>
              <a:ln>
                <a:solidFill>
                  <a:srgbClr val="000080"/>
                </a:solidFill>
                <a:prstDash val="solid"/>
              </a:ln>
            </c:spPr>
          </c:marker>
          <c:dLbls>
            <c:spPr>
              <a:noFill/>
              <a:ln w="25400">
                <a:noFill/>
              </a:ln>
            </c:spPr>
            <c:showLegendKey val="0"/>
            <c:showVal val="1"/>
            <c:showCatName val="0"/>
            <c:showSerName val="0"/>
            <c:showPercent val="0"/>
            <c:showBubbleSize val="0"/>
            <c:showLeaderLines val="0"/>
          </c:dLbls>
          <c:cat>
            <c:strRef>
              <c:f>Sheet1!$B$1:$N$1</c:f>
              <c:strCache>
                <c:ptCount val="13"/>
                <c:pt idx="0">
                  <c:v>Oct 2011</c:v>
                </c:pt>
                <c:pt idx="1">
                  <c:v>Dec 2011</c:v>
                </c:pt>
                <c:pt idx="2">
                  <c:v>Feb 2012</c:v>
                </c:pt>
                <c:pt idx="3">
                  <c:v>Apr 2012</c:v>
                </c:pt>
                <c:pt idx="4">
                  <c:v>June 2012</c:v>
                </c:pt>
                <c:pt idx="5">
                  <c:v>Aug 2012</c:v>
                </c:pt>
                <c:pt idx="6">
                  <c:v>Oct 2012</c:v>
                </c:pt>
                <c:pt idx="7">
                  <c:v>Dec 2012</c:v>
                </c:pt>
                <c:pt idx="8">
                  <c:v>Feb 2013</c:v>
                </c:pt>
                <c:pt idx="9">
                  <c:v>Apr 2013</c:v>
                </c:pt>
                <c:pt idx="10">
                  <c:v>Jun 2013</c:v>
                </c:pt>
                <c:pt idx="11">
                  <c:v>Aug 2013</c:v>
                </c:pt>
                <c:pt idx="12">
                  <c:v>Oct 2013</c:v>
                </c:pt>
              </c:strCache>
            </c:strRef>
          </c:cat>
          <c:val>
            <c:numRef>
              <c:f>Sheet1!$B$2:$N$2</c:f>
              <c:numCache>
                <c:formatCode>General</c:formatCode>
                <c:ptCount val="13"/>
              </c:numCache>
            </c:numRef>
          </c:val>
          <c:smooth val="0"/>
        </c:ser>
        <c:ser>
          <c:idx val="1"/>
          <c:order val="1"/>
          <c:spPr>
            <a:ln w="12700">
              <a:solidFill>
                <a:srgbClr val="FF00FF"/>
              </a:solidFill>
              <a:prstDash val="solid"/>
            </a:ln>
          </c:spPr>
          <c:marker>
            <c:symbol val="square"/>
            <c:size val="5"/>
            <c:spPr>
              <a:solidFill>
                <a:srgbClr val="FF00FF"/>
              </a:solidFill>
              <a:ln>
                <a:solidFill>
                  <a:srgbClr val="FF00FF"/>
                </a:solidFill>
                <a:prstDash val="solid"/>
              </a:ln>
            </c:spPr>
          </c:marker>
          <c:dLbls>
            <c:spPr>
              <a:noFill/>
              <a:ln w="25400">
                <a:noFill/>
              </a:ln>
            </c:spPr>
            <c:showLegendKey val="0"/>
            <c:showVal val="1"/>
            <c:showCatName val="0"/>
            <c:showSerName val="0"/>
            <c:showPercent val="0"/>
            <c:showBubbleSize val="0"/>
            <c:showLeaderLines val="0"/>
          </c:dLbls>
          <c:cat>
            <c:strRef>
              <c:f>Sheet1!$B$1:$N$1</c:f>
              <c:strCache>
                <c:ptCount val="13"/>
                <c:pt idx="0">
                  <c:v>Oct 2011</c:v>
                </c:pt>
                <c:pt idx="1">
                  <c:v>Dec 2011</c:v>
                </c:pt>
                <c:pt idx="2">
                  <c:v>Feb 2012</c:v>
                </c:pt>
                <c:pt idx="3">
                  <c:v>Apr 2012</c:v>
                </c:pt>
                <c:pt idx="4">
                  <c:v>June 2012</c:v>
                </c:pt>
                <c:pt idx="5">
                  <c:v>Aug 2012</c:v>
                </c:pt>
                <c:pt idx="6">
                  <c:v>Oct 2012</c:v>
                </c:pt>
                <c:pt idx="7">
                  <c:v>Dec 2012</c:v>
                </c:pt>
                <c:pt idx="8">
                  <c:v>Feb 2013</c:v>
                </c:pt>
                <c:pt idx="9">
                  <c:v>Apr 2013</c:v>
                </c:pt>
                <c:pt idx="10">
                  <c:v>Jun 2013</c:v>
                </c:pt>
                <c:pt idx="11">
                  <c:v>Aug 2013</c:v>
                </c:pt>
                <c:pt idx="12">
                  <c:v>Oct 2013</c:v>
                </c:pt>
              </c:strCache>
            </c:strRef>
          </c:cat>
          <c:val>
            <c:numRef>
              <c:f>Sheet1!$B$3:$N$3</c:f>
              <c:numCache>
                <c:formatCode>General</c:formatCode>
                <c:ptCount val="13"/>
              </c:numCache>
            </c:numRef>
          </c:val>
          <c:smooth val="0"/>
        </c:ser>
        <c:ser>
          <c:idx val="2"/>
          <c:order val="2"/>
          <c:spPr>
            <a:ln w="12700">
              <a:solidFill>
                <a:srgbClr val="FFFF00"/>
              </a:solidFill>
              <a:prstDash val="solid"/>
            </a:ln>
          </c:spPr>
          <c:marker>
            <c:symbol val="triangle"/>
            <c:size val="5"/>
            <c:spPr>
              <a:solidFill>
                <a:srgbClr val="FFFF00"/>
              </a:solidFill>
              <a:ln>
                <a:solidFill>
                  <a:srgbClr val="FFFF00"/>
                </a:solidFill>
                <a:prstDash val="solid"/>
              </a:ln>
            </c:spPr>
          </c:marker>
          <c:dLbls>
            <c:spPr>
              <a:noFill/>
              <a:ln w="25400">
                <a:noFill/>
              </a:ln>
            </c:spPr>
            <c:showLegendKey val="0"/>
            <c:showVal val="1"/>
            <c:showCatName val="0"/>
            <c:showSerName val="0"/>
            <c:showPercent val="0"/>
            <c:showBubbleSize val="0"/>
            <c:showLeaderLines val="0"/>
          </c:dLbls>
          <c:cat>
            <c:strRef>
              <c:f>Sheet1!$B$1:$N$1</c:f>
              <c:strCache>
                <c:ptCount val="13"/>
                <c:pt idx="0">
                  <c:v>Oct 2011</c:v>
                </c:pt>
                <c:pt idx="1">
                  <c:v>Dec 2011</c:v>
                </c:pt>
                <c:pt idx="2">
                  <c:v>Feb 2012</c:v>
                </c:pt>
                <c:pt idx="3">
                  <c:v>Apr 2012</c:v>
                </c:pt>
                <c:pt idx="4">
                  <c:v>June 2012</c:v>
                </c:pt>
                <c:pt idx="5">
                  <c:v>Aug 2012</c:v>
                </c:pt>
                <c:pt idx="6">
                  <c:v>Oct 2012</c:v>
                </c:pt>
                <c:pt idx="7">
                  <c:v>Dec 2012</c:v>
                </c:pt>
                <c:pt idx="8">
                  <c:v>Feb 2013</c:v>
                </c:pt>
                <c:pt idx="9">
                  <c:v>Apr 2013</c:v>
                </c:pt>
                <c:pt idx="10">
                  <c:v>Jun 2013</c:v>
                </c:pt>
                <c:pt idx="11">
                  <c:v>Aug 2013</c:v>
                </c:pt>
                <c:pt idx="12">
                  <c:v>Oct 2013</c:v>
                </c:pt>
              </c:strCache>
            </c:strRef>
          </c:cat>
          <c:val>
            <c:numRef>
              <c:f>Sheet1!$B$4:$N$4</c:f>
              <c:numCache>
                <c:formatCode>General</c:formatCode>
                <c:ptCount val="13"/>
              </c:numCache>
            </c:numRef>
          </c:val>
          <c:smooth val="0"/>
        </c:ser>
        <c:ser>
          <c:idx val="3"/>
          <c:order val="3"/>
          <c:spPr>
            <a:ln w="12700">
              <a:solidFill>
                <a:srgbClr val="00FFFF"/>
              </a:solidFill>
              <a:prstDash val="solid"/>
            </a:ln>
          </c:spPr>
          <c:marker>
            <c:symbol val="x"/>
            <c:size val="5"/>
            <c:spPr>
              <a:noFill/>
              <a:ln>
                <a:solidFill>
                  <a:srgbClr val="00FFFF"/>
                </a:solidFill>
                <a:prstDash val="solid"/>
              </a:ln>
            </c:spPr>
          </c:marker>
          <c:dLbls>
            <c:spPr>
              <a:noFill/>
              <a:ln w="25400">
                <a:noFill/>
              </a:ln>
            </c:spPr>
            <c:showLegendKey val="0"/>
            <c:showVal val="1"/>
            <c:showCatName val="0"/>
            <c:showSerName val="0"/>
            <c:showPercent val="0"/>
            <c:showBubbleSize val="0"/>
            <c:showLeaderLines val="0"/>
          </c:dLbls>
          <c:cat>
            <c:strRef>
              <c:f>Sheet1!$B$1:$N$1</c:f>
              <c:strCache>
                <c:ptCount val="13"/>
                <c:pt idx="0">
                  <c:v>Oct 2011</c:v>
                </c:pt>
                <c:pt idx="1">
                  <c:v>Dec 2011</c:v>
                </c:pt>
                <c:pt idx="2">
                  <c:v>Feb 2012</c:v>
                </c:pt>
                <c:pt idx="3">
                  <c:v>Apr 2012</c:v>
                </c:pt>
                <c:pt idx="4">
                  <c:v>June 2012</c:v>
                </c:pt>
                <c:pt idx="5">
                  <c:v>Aug 2012</c:v>
                </c:pt>
                <c:pt idx="6">
                  <c:v>Oct 2012</c:v>
                </c:pt>
                <c:pt idx="7">
                  <c:v>Dec 2012</c:v>
                </c:pt>
                <c:pt idx="8">
                  <c:v>Feb 2013</c:v>
                </c:pt>
                <c:pt idx="9">
                  <c:v>Apr 2013</c:v>
                </c:pt>
                <c:pt idx="10">
                  <c:v>Jun 2013</c:v>
                </c:pt>
                <c:pt idx="11">
                  <c:v>Aug 2013</c:v>
                </c:pt>
                <c:pt idx="12">
                  <c:v>Oct 2013</c:v>
                </c:pt>
              </c:strCache>
            </c:strRef>
          </c:cat>
          <c:val>
            <c:numRef>
              <c:f>Sheet1!$B$5:$N$5</c:f>
              <c:numCache>
                <c:formatCode>General</c:formatCode>
                <c:ptCount val="13"/>
              </c:numCache>
            </c:numRef>
          </c:val>
          <c:smooth val="0"/>
        </c:ser>
        <c:ser>
          <c:idx val="4"/>
          <c:order val="4"/>
          <c:spPr>
            <a:ln w="38100">
              <a:solidFill>
                <a:srgbClr val="0000FF"/>
              </a:solidFill>
              <a:prstDash val="solid"/>
            </a:ln>
          </c:spPr>
          <c:marker>
            <c:symbol val="plus"/>
            <c:size val="10"/>
            <c:spPr>
              <a:noFill/>
              <a:ln>
                <a:solidFill>
                  <a:srgbClr val="800080"/>
                </a:solidFill>
                <a:prstDash val="solid"/>
              </a:ln>
            </c:spPr>
          </c:marker>
          <c:dLbls>
            <c:spPr>
              <a:noFill/>
              <a:ln w="25400">
                <a:noFill/>
              </a:ln>
            </c:spPr>
            <c:showLegendKey val="0"/>
            <c:showVal val="1"/>
            <c:showCatName val="0"/>
            <c:showSerName val="0"/>
            <c:showPercent val="0"/>
            <c:showBubbleSize val="0"/>
            <c:showLeaderLines val="0"/>
          </c:dLbls>
          <c:cat>
            <c:strRef>
              <c:f>Sheet1!$B$1:$N$1</c:f>
              <c:strCache>
                <c:ptCount val="13"/>
                <c:pt idx="0">
                  <c:v>Oct 2011</c:v>
                </c:pt>
                <c:pt idx="1">
                  <c:v>Dec 2011</c:v>
                </c:pt>
                <c:pt idx="2">
                  <c:v>Feb 2012</c:v>
                </c:pt>
                <c:pt idx="3">
                  <c:v>Apr 2012</c:v>
                </c:pt>
                <c:pt idx="4">
                  <c:v>June 2012</c:v>
                </c:pt>
                <c:pt idx="5">
                  <c:v>Aug 2012</c:v>
                </c:pt>
                <c:pt idx="6">
                  <c:v>Oct 2012</c:v>
                </c:pt>
                <c:pt idx="7">
                  <c:v>Dec 2012</c:v>
                </c:pt>
                <c:pt idx="8">
                  <c:v>Feb 2013</c:v>
                </c:pt>
                <c:pt idx="9">
                  <c:v>Apr 2013</c:v>
                </c:pt>
                <c:pt idx="10">
                  <c:v>Jun 2013</c:v>
                </c:pt>
                <c:pt idx="11">
                  <c:v>Aug 2013</c:v>
                </c:pt>
                <c:pt idx="12">
                  <c:v>Oct 2013</c:v>
                </c:pt>
              </c:strCache>
            </c:strRef>
          </c:cat>
          <c:val>
            <c:numRef>
              <c:f>Sheet1!$B$6:$N$6</c:f>
              <c:numCache>
                <c:formatCode>0%</c:formatCode>
                <c:ptCount val="13"/>
                <c:pt idx="0">
                  <c:v>0.66700000000000004</c:v>
                </c:pt>
                <c:pt idx="1">
                  <c:v>0.68569999999999998</c:v>
                </c:pt>
                <c:pt idx="2">
                  <c:v>0.73299999999999998</c:v>
                </c:pt>
                <c:pt idx="3">
                  <c:v>0.75</c:v>
                </c:pt>
                <c:pt idx="4">
                  <c:v>0.73499999999999999</c:v>
                </c:pt>
                <c:pt idx="5">
                  <c:v>0.75</c:v>
                </c:pt>
                <c:pt idx="6">
                  <c:v>0.77</c:v>
                </c:pt>
                <c:pt idx="7">
                  <c:v>0.75</c:v>
                </c:pt>
                <c:pt idx="8">
                  <c:v>0.79</c:v>
                </c:pt>
                <c:pt idx="9">
                  <c:v>0.77</c:v>
                </c:pt>
                <c:pt idx="10" formatCode="0.00%">
                  <c:v>0.73</c:v>
                </c:pt>
                <c:pt idx="11">
                  <c:v>0.79</c:v>
                </c:pt>
              </c:numCache>
            </c:numRef>
          </c:val>
          <c:smooth val="0"/>
        </c:ser>
        <c:dLbls>
          <c:showLegendKey val="0"/>
          <c:showVal val="1"/>
          <c:showCatName val="0"/>
          <c:showSerName val="0"/>
          <c:showPercent val="0"/>
          <c:showBubbleSize val="0"/>
        </c:dLbls>
        <c:marker val="1"/>
        <c:smooth val="0"/>
        <c:axId val="81848576"/>
        <c:axId val="87302144"/>
      </c:lineChart>
      <c:catAx>
        <c:axId val="81848576"/>
        <c:scaling>
          <c:orientation val="minMax"/>
        </c:scaling>
        <c:delete val="0"/>
        <c:axPos val="b"/>
        <c:numFmt formatCode="General" sourceLinked="1"/>
        <c:majorTickMark val="out"/>
        <c:minorTickMark val="none"/>
        <c:tickLblPos val="nextTo"/>
        <c:spPr>
          <a:ln w="25400">
            <a:solidFill>
              <a:srgbClr val="333399"/>
            </a:solidFill>
            <a:prstDash val="solid"/>
          </a:ln>
        </c:spPr>
        <c:txPr>
          <a:bodyPr rot="-2940000" vert="horz"/>
          <a:lstStyle/>
          <a:p>
            <a:pPr>
              <a:defRPr sz="1600"/>
            </a:pPr>
            <a:endParaRPr lang="en-US"/>
          </a:p>
        </c:txPr>
        <c:crossAx val="87302144"/>
        <c:crosses val="autoZero"/>
        <c:auto val="0"/>
        <c:lblAlgn val="ctr"/>
        <c:lblOffset val="100"/>
        <c:tickLblSkip val="1"/>
        <c:tickMarkSkip val="1"/>
        <c:noMultiLvlLbl val="0"/>
      </c:catAx>
      <c:valAx>
        <c:axId val="87302144"/>
        <c:scaling>
          <c:orientation val="minMax"/>
        </c:scaling>
        <c:delete val="0"/>
        <c:axPos val="l"/>
        <c:majorGridlines>
          <c:spPr>
            <a:ln w="3175">
              <a:solidFill>
                <a:srgbClr val="FFFFFF"/>
              </a:solidFill>
              <a:prstDash val="solid"/>
            </a:ln>
          </c:spPr>
        </c:majorGridlines>
        <c:numFmt formatCode="0%" sourceLinked="0"/>
        <c:majorTickMark val="out"/>
        <c:minorTickMark val="none"/>
        <c:tickLblPos val="nextTo"/>
        <c:spPr>
          <a:ln w="25400">
            <a:solidFill>
              <a:srgbClr val="333399"/>
            </a:solidFill>
            <a:prstDash val="solid"/>
          </a:ln>
        </c:spPr>
        <c:txPr>
          <a:bodyPr rot="0" vert="horz"/>
          <a:lstStyle/>
          <a:p>
            <a:pPr>
              <a:defRPr sz="2800" baseline="0"/>
            </a:pPr>
            <a:endParaRPr lang="en-US"/>
          </a:p>
        </c:txPr>
        <c:crossAx val="81848576"/>
        <c:crosses val="autoZero"/>
        <c:crossBetween val="between"/>
      </c:valAx>
      <c:spPr>
        <a:solidFill>
          <a:srgbClr val="CCFFFF"/>
        </a:solidFill>
        <a:ln w="12700">
          <a:pattFill prst="pct75">
            <a:fgClr>
              <a:srgbClr val="0000FF"/>
            </a:fgClr>
            <a:bgClr>
              <a:srgbClr val="FFFFFF"/>
            </a:bgClr>
          </a:pattFill>
          <a:prstDash val="solid"/>
        </a:ln>
      </c:spPr>
    </c:plotArea>
    <c:plotVisOnly val="1"/>
    <c:dispBlanksAs val="gap"/>
    <c:showDLblsOverMax val="0"/>
  </c:chart>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txPr>
    <a:bodyPr/>
    <a:lstStyle/>
    <a:p>
      <a:pPr>
        <a:defRPr sz="2000">
          <a:solidFill>
            <a:schemeClr val="dk1"/>
          </a:solidFill>
          <a:latin typeface="+mn-lt"/>
          <a:ea typeface="+mn-ea"/>
          <a:cs typeface="+mn-cs"/>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06FC3C-B656-46EA-B70E-58025113E43C}" type="datetimeFigureOut">
              <a:rPr lang="en-US" smtClean="0"/>
              <a:t>11/16/2013</a:t>
            </a:fld>
            <a:endParaRPr lang="en-US"/>
          </a:p>
        </p:txBody>
      </p:sp>
      <p:sp>
        <p:nvSpPr>
          <p:cNvPr id="4" name="Slide Image Placeholder 3"/>
          <p:cNvSpPr>
            <a:spLocks noGrp="1" noRot="1" noChangeAspect="1"/>
          </p:cNvSpPr>
          <p:nvPr>
            <p:ph type="sldImg" idx="2"/>
          </p:nvPr>
        </p:nvSpPr>
        <p:spPr>
          <a:xfrm>
            <a:off x="1246188" y="685800"/>
            <a:ext cx="43656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5CFA04-8A18-4DB0-9F54-BE146CB09767}" type="slidenum">
              <a:rPr lang="en-US" smtClean="0"/>
              <a:t>‹#›</a:t>
            </a:fld>
            <a:endParaRPr lang="en-US"/>
          </a:p>
        </p:txBody>
      </p:sp>
    </p:spTree>
    <p:extLst>
      <p:ext uri="{BB962C8B-B14F-4D97-AF65-F5344CB8AC3E}">
        <p14:creationId xmlns:p14="http://schemas.microsoft.com/office/powerpoint/2010/main" val="3379936259"/>
      </p:ext>
    </p:extLst>
  </p:cSld>
  <p:clrMap bg1="lt1" tx1="dk1" bg2="lt2" tx2="dk2" accent1="accent1" accent2="accent2" accent3="accent3" accent4="accent4" accent5="accent5" accent6="accent6" hlink="hlink" folHlink="folHlink"/>
  <p:notesStyle>
    <a:lvl1pPr marL="0" algn="l" defTabSz="5224763" rtl="0" eaLnBrk="1" latinLnBrk="0" hangingPunct="1">
      <a:defRPr sz="6800" kern="1200">
        <a:solidFill>
          <a:schemeClr val="tx1"/>
        </a:solidFill>
        <a:latin typeface="+mn-lt"/>
        <a:ea typeface="+mn-ea"/>
        <a:cs typeface="+mn-cs"/>
      </a:defRPr>
    </a:lvl1pPr>
    <a:lvl2pPr marL="2612381" algn="l" defTabSz="5224763" rtl="0" eaLnBrk="1" latinLnBrk="0" hangingPunct="1">
      <a:defRPr sz="6800" kern="1200">
        <a:solidFill>
          <a:schemeClr val="tx1"/>
        </a:solidFill>
        <a:latin typeface="+mn-lt"/>
        <a:ea typeface="+mn-ea"/>
        <a:cs typeface="+mn-cs"/>
      </a:defRPr>
    </a:lvl2pPr>
    <a:lvl3pPr marL="5224763" algn="l" defTabSz="5224763" rtl="0" eaLnBrk="1" latinLnBrk="0" hangingPunct="1">
      <a:defRPr sz="6800" kern="1200">
        <a:solidFill>
          <a:schemeClr val="tx1"/>
        </a:solidFill>
        <a:latin typeface="+mn-lt"/>
        <a:ea typeface="+mn-ea"/>
        <a:cs typeface="+mn-cs"/>
      </a:defRPr>
    </a:lvl3pPr>
    <a:lvl4pPr marL="7837146" algn="l" defTabSz="5224763" rtl="0" eaLnBrk="1" latinLnBrk="0" hangingPunct="1">
      <a:defRPr sz="6800" kern="1200">
        <a:solidFill>
          <a:schemeClr val="tx1"/>
        </a:solidFill>
        <a:latin typeface="+mn-lt"/>
        <a:ea typeface="+mn-ea"/>
        <a:cs typeface="+mn-cs"/>
      </a:defRPr>
    </a:lvl4pPr>
    <a:lvl5pPr marL="10449528" algn="l" defTabSz="5224763" rtl="0" eaLnBrk="1" latinLnBrk="0" hangingPunct="1">
      <a:defRPr sz="6800" kern="1200">
        <a:solidFill>
          <a:schemeClr val="tx1"/>
        </a:solidFill>
        <a:latin typeface="+mn-lt"/>
        <a:ea typeface="+mn-ea"/>
        <a:cs typeface="+mn-cs"/>
      </a:defRPr>
    </a:lvl5pPr>
    <a:lvl6pPr marL="13061909" algn="l" defTabSz="5224763" rtl="0" eaLnBrk="1" latinLnBrk="0" hangingPunct="1">
      <a:defRPr sz="6800" kern="1200">
        <a:solidFill>
          <a:schemeClr val="tx1"/>
        </a:solidFill>
        <a:latin typeface="+mn-lt"/>
        <a:ea typeface="+mn-ea"/>
        <a:cs typeface="+mn-cs"/>
      </a:defRPr>
    </a:lvl6pPr>
    <a:lvl7pPr marL="15674290" algn="l" defTabSz="5224763" rtl="0" eaLnBrk="1" latinLnBrk="0" hangingPunct="1">
      <a:defRPr sz="6800" kern="1200">
        <a:solidFill>
          <a:schemeClr val="tx1"/>
        </a:solidFill>
        <a:latin typeface="+mn-lt"/>
        <a:ea typeface="+mn-ea"/>
        <a:cs typeface="+mn-cs"/>
      </a:defRPr>
    </a:lvl7pPr>
    <a:lvl8pPr marL="18286672" algn="l" defTabSz="5224763" rtl="0" eaLnBrk="1" latinLnBrk="0" hangingPunct="1">
      <a:defRPr sz="6800" kern="1200">
        <a:solidFill>
          <a:schemeClr val="tx1"/>
        </a:solidFill>
        <a:latin typeface="+mn-lt"/>
        <a:ea typeface="+mn-ea"/>
        <a:cs typeface="+mn-cs"/>
      </a:defRPr>
    </a:lvl8pPr>
    <a:lvl9pPr marL="20899055" algn="l" defTabSz="5224763" rtl="0" eaLnBrk="1" latinLnBrk="0" hangingPunct="1">
      <a:defRPr sz="6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5CFA04-8A18-4DB0-9F54-BE146CB09767}" type="slidenum">
              <a:rPr lang="en-US" smtClean="0"/>
              <a:t>1</a:t>
            </a:fld>
            <a:endParaRPr lang="en-US"/>
          </a:p>
        </p:txBody>
      </p:sp>
    </p:spTree>
    <p:extLst>
      <p:ext uri="{BB962C8B-B14F-4D97-AF65-F5344CB8AC3E}">
        <p14:creationId xmlns:p14="http://schemas.microsoft.com/office/powerpoint/2010/main" val="482472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2498499"/>
            <a:ext cx="43525440" cy="8624147"/>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960" y="22799040"/>
            <a:ext cx="35844480" cy="10281920"/>
          </a:xfrm>
        </p:spPr>
        <p:txBody>
          <a:bodyPr/>
          <a:lstStyle>
            <a:lvl1pPr marL="0" indent="0" algn="ctr">
              <a:buNone/>
              <a:defRPr>
                <a:solidFill>
                  <a:schemeClr val="tx1">
                    <a:tint val="75000"/>
                  </a:schemeClr>
                </a:solidFill>
              </a:defRPr>
            </a:lvl1pPr>
            <a:lvl2pPr marL="2612381" indent="0" algn="ctr">
              <a:buNone/>
              <a:defRPr>
                <a:solidFill>
                  <a:schemeClr val="tx1">
                    <a:tint val="75000"/>
                  </a:schemeClr>
                </a:solidFill>
              </a:defRPr>
            </a:lvl2pPr>
            <a:lvl3pPr marL="5224763" indent="0" algn="ctr">
              <a:buNone/>
              <a:defRPr>
                <a:solidFill>
                  <a:schemeClr val="tx1">
                    <a:tint val="75000"/>
                  </a:schemeClr>
                </a:solidFill>
              </a:defRPr>
            </a:lvl3pPr>
            <a:lvl4pPr marL="7837146" indent="0" algn="ctr">
              <a:buNone/>
              <a:defRPr>
                <a:solidFill>
                  <a:schemeClr val="tx1">
                    <a:tint val="75000"/>
                  </a:schemeClr>
                </a:solidFill>
              </a:defRPr>
            </a:lvl4pPr>
            <a:lvl5pPr marL="10449528" indent="0" algn="ctr">
              <a:buNone/>
              <a:defRPr>
                <a:solidFill>
                  <a:schemeClr val="tx1">
                    <a:tint val="75000"/>
                  </a:schemeClr>
                </a:solidFill>
              </a:defRPr>
            </a:lvl5pPr>
            <a:lvl6pPr marL="13061909" indent="0" algn="ctr">
              <a:buNone/>
              <a:defRPr>
                <a:solidFill>
                  <a:schemeClr val="tx1">
                    <a:tint val="75000"/>
                  </a:schemeClr>
                </a:solidFill>
              </a:defRPr>
            </a:lvl6pPr>
            <a:lvl7pPr marL="15674290" indent="0" algn="ctr">
              <a:buNone/>
              <a:defRPr>
                <a:solidFill>
                  <a:schemeClr val="tx1">
                    <a:tint val="75000"/>
                  </a:schemeClr>
                </a:solidFill>
              </a:defRPr>
            </a:lvl7pPr>
            <a:lvl8pPr marL="18286672" indent="0" algn="ctr">
              <a:buNone/>
              <a:defRPr>
                <a:solidFill>
                  <a:schemeClr val="tx1">
                    <a:tint val="75000"/>
                  </a:schemeClr>
                </a:solidFill>
              </a:defRPr>
            </a:lvl8pPr>
            <a:lvl9pPr marL="2089905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568D81-2EEA-4563-8C3D-3B74282ED358}" type="datetimeFigureOut">
              <a:rPr lang="en-US" smtClean="0"/>
              <a:t>11/16/2013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348255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568D81-2EEA-4563-8C3D-3B74282ED358}" type="datetimeFigureOut">
              <a:rPr lang="en-US" smtClean="0"/>
              <a:t>11/16/2013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2934769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611212"/>
            <a:ext cx="11521440" cy="3432894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320" y="1611212"/>
            <a:ext cx="33710880" cy="3432894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568D81-2EEA-4563-8C3D-3B74282ED358}" type="datetimeFigureOut">
              <a:rPr lang="en-US" smtClean="0"/>
              <a:t>11/16/2013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821966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568D81-2EEA-4563-8C3D-3B74282ED358}" type="datetimeFigureOut">
              <a:rPr lang="en-US" smtClean="0"/>
              <a:t>11/16/2013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3305055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5853818"/>
            <a:ext cx="43525440" cy="7990840"/>
          </a:xfrm>
        </p:spPr>
        <p:txBody>
          <a:bodyPr anchor="t"/>
          <a:lstStyle>
            <a:lvl1pPr algn="l">
              <a:defRPr sz="228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7052719"/>
            <a:ext cx="43525440" cy="8801095"/>
          </a:xfrm>
        </p:spPr>
        <p:txBody>
          <a:bodyPr anchor="b"/>
          <a:lstStyle>
            <a:lvl1pPr marL="0" indent="0">
              <a:buNone/>
              <a:defRPr sz="11500">
                <a:solidFill>
                  <a:schemeClr val="tx1">
                    <a:tint val="75000"/>
                  </a:schemeClr>
                </a:solidFill>
              </a:defRPr>
            </a:lvl1pPr>
            <a:lvl2pPr marL="2612381" indent="0">
              <a:buNone/>
              <a:defRPr sz="10400">
                <a:solidFill>
                  <a:schemeClr val="tx1">
                    <a:tint val="75000"/>
                  </a:schemeClr>
                </a:solidFill>
              </a:defRPr>
            </a:lvl2pPr>
            <a:lvl3pPr marL="5224763" indent="0">
              <a:buNone/>
              <a:defRPr sz="9100">
                <a:solidFill>
                  <a:schemeClr val="tx1">
                    <a:tint val="75000"/>
                  </a:schemeClr>
                </a:solidFill>
              </a:defRPr>
            </a:lvl3pPr>
            <a:lvl4pPr marL="7837146" indent="0">
              <a:buNone/>
              <a:defRPr sz="7900">
                <a:solidFill>
                  <a:schemeClr val="tx1">
                    <a:tint val="75000"/>
                  </a:schemeClr>
                </a:solidFill>
              </a:defRPr>
            </a:lvl4pPr>
            <a:lvl5pPr marL="10449528" indent="0">
              <a:buNone/>
              <a:defRPr sz="7900">
                <a:solidFill>
                  <a:schemeClr val="tx1">
                    <a:tint val="75000"/>
                  </a:schemeClr>
                </a:solidFill>
              </a:defRPr>
            </a:lvl5pPr>
            <a:lvl6pPr marL="13061909" indent="0">
              <a:buNone/>
              <a:defRPr sz="7900">
                <a:solidFill>
                  <a:schemeClr val="tx1">
                    <a:tint val="75000"/>
                  </a:schemeClr>
                </a:solidFill>
              </a:defRPr>
            </a:lvl6pPr>
            <a:lvl7pPr marL="15674290" indent="0">
              <a:buNone/>
              <a:defRPr sz="7900">
                <a:solidFill>
                  <a:schemeClr val="tx1">
                    <a:tint val="75000"/>
                  </a:schemeClr>
                </a:solidFill>
              </a:defRPr>
            </a:lvl7pPr>
            <a:lvl8pPr marL="18286672" indent="0">
              <a:buNone/>
              <a:defRPr sz="7900">
                <a:solidFill>
                  <a:schemeClr val="tx1">
                    <a:tint val="75000"/>
                  </a:schemeClr>
                </a:solidFill>
              </a:defRPr>
            </a:lvl8pPr>
            <a:lvl9pPr marL="20899055" indent="0">
              <a:buNone/>
              <a:defRPr sz="7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568D81-2EEA-4563-8C3D-3B74282ED358}" type="datetimeFigureOut">
              <a:rPr lang="en-US" smtClean="0"/>
              <a:t>11/16/2013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1746868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320" y="9387840"/>
            <a:ext cx="22616160" cy="26552318"/>
          </a:xfrm>
        </p:spPr>
        <p:txBody>
          <a:bodyPr/>
          <a:lstStyle>
            <a:lvl1pPr>
              <a:defRPr sz="16000"/>
            </a:lvl1pPr>
            <a:lvl2pPr>
              <a:defRPr sz="13800"/>
            </a:lvl2pPr>
            <a:lvl3pPr>
              <a:defRPr sz="11500"/>
            </a:lvl3pPr>
            <a:lvl4pPr>
              <a:defRPr sz="10400"/>
            </a:lvl4pPr>
            <a:lvl5pPr>
              <a:defRPr sz="10400"/>
            </a:lvl5pPr>
            <a:lvl6pPr>
              <a:defRPr sz="10400"/>
            </a:lvl6pPr>
            <a:lvl7pPr>
              <a:defRPr sz="10400"/>
            </a:lvl7pPr>
            <a:lvl8pPr>
              <a:defRPr sz="10400"/>
            </a:lvl8pPr>
            <a:lvl9pPr>
              <a:defRPr sz="10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029920" y="9387840"/>
            <a:ext cx="22616160" cy="26552318"/>
          </a:xfrm>
        </p:spPr>
        <p:txBody>
          <a:bodyPr/>
          <a:lstStyle>
            <a:lvl1pPr>
              <a:defRPr sz="16000"/>
            </a:lvl1pPr>
            <a:lvl2pPr>
              <a:defRPr sz="13800"/>
            </a:lvl2pPr>
            <a:lvl3pPr>
              <a:defRPr sz="11500"/>
            </a:lvl3pPr>
            <a:lvl4pPr>
              <a:defRPr sz="10400"/>
            </a:lvl4pPr>
            <a:lvl5pPr>
              <a:defRPr sz="10400"/>
            </a:lvl5pPr>
            <a:lvl6pPr>
              <a:defRPr sz="10400"/>
            </a:lvl6pPr>
            <a:lvl7pPr>
              <a:defRPr sz="10400"/>
            </a:lvl7pPr>
            <a:lvl8pPr>
              <a:defRPr sz="10400"/>
            </a:lvl8pPr>
            <a:lvl9pPr>
              <a:defRPr sz="10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568D81-2EEA-4563-8C3D-3B74282ED358}" type="datetimeFigureOut">
              <a:rPr lang="en-US" smtClean="0"/>
              <a:t>11/16/2013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2581905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322" y="9005998"/>
            <a:ext cx="22625053" cy="3753268"/>
          </a:xfrm>
        </p:spPr>
        <p:txBody>
          <a:bodyPr anchor="b"/>
          <a:lstStyle>
            <a:lvl1pPr marL="0" indent="0">
              <a:buNone/>
              <a:defRPr sz="13800" b="1"/>
            </a:lvl1pPr>
            <a:lvl2pPr marL="2612381" indent="0">
              <a:buNone/>
              <a:defRPr sz="11500" b="1"/>
            </a:lvl2pPr>
            <a:lvl3pPr marL="5224763" indent="0">
              <a:buNone/>
              <a:defRPr sz="10400" b="1"/>
            </a:lvl3pPr>
            <a:lvl4pPr marL="7837146" indent="0">
              <a:buNone/>
              <a:defRPr sz="9100" b="1"/>
            </a:lvl4pPr>
            <a:lvl5pPr marL="10449528" indent="0">
              <a:buNone/>
              <a:defRPr sz="9100" b="1"/>
            </a:lvl5pPr>
            <a:lvl6pPr marL="13061909" indent="0">
              <a:buNone/>
              <a:defRPr sz="9100" b="1"/>
            </a:lvl6pPr>
            <a:lvl7pPr marL="15674290" indent="0">
              <a:buNone/>
              <a:defRPr sz="9100" b="1"/>
            </a:lvl7pPr>
            <a:lvl8pPr marL="18286672" indent="0">
              <a:buNone/>
              <a:defRPr sz="9100" b="1"/>
            </a:lvl8pPr>
            <a:lvl9pPr marL="20899055" indent="0">
              <a:buNone/>
              <a:defRPr sz="9100" b="1"/>
            </a:lvl9pPr>
          </a:lstStyle>
          <a:p>
            <a:pPr lvl="0"/>
            <a:r>
              <a:rPr lang="en-US" smtClean="0"/>
              <a:t>Click to edit Master text styles</a:t>
            </a:r>
          </a:p>
        </p:txBody>
      </p:sp>
      <p:sp>
        <p:nvSpPr>
          <p:cNvPr id="4" name="Content Placeholder 3"/>
          <p:cNvSpPr>
            <a:spLocks noGrp="1"/>
          </p:cNvSpPr>
          <p:nvPr>
            <p:ph sz="half" idx="2"/>
          </p:nvPr>
        </p:nvSpPr>
        <p:spPr>
          <a:xfrm>
            <a:off x="2560322" y="12759266"/>
            <a:ext cx="22625053" cy="23180892"/>
          </a:xfrm>
        </p:spPr>
        <p:txBody>
          <a:bodyPr/>
          <a:lstStyle>
            <a:lvl1pPr>
              <a:defRPr sz="13800"/>
            </a:lvl1pPr>
            <a:lvl2pPr>
              <a:defRPr sz="11500"/>
            </a:lvl2pPr>
            <a:lvl3pPr>
              <a:defRPr sz="10400"/>
            </a:lvl3pPr>
            <a:lvl4pPr>
              <a:defRPr sz="9100"/>
            </a:lvl4pPr>
            <a:lvl5pPr>
              <a:defRPr sz="9100"/>
            </a:lvl5pPr>
            <a:lvl6pPr>
              <a:defRPr sz="9100"/>
            </a:lvl6pPr>
            <a:lvl7pPr>
              <a:defRPr sz="9100"/>
            </a:lvl7pPr>
            <a:lvl8pPr>
              <a:defRPr sz="9100"/>
            </a:lvl8pPr>
            <a:lvl9pPr>
              <a:defRPr sz="9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143" y="9005998"/>
            <a:ext cx="22633940" cy="3753268"/>
          </a:xfrm>
        </p:spPr>
        <p:txBody>
          <a:bodyPr anchor="b"/>
          <a:lstStyle>
            <a:lvl1pPr marL="0" indent="0">
              <a:buNone/>
              <a:defRPr sz="13800" b="1"/>
            </a:lvl1pPr>
            <a:lvl2pPr marL="2612381" indent="0">
              <a:buNone/>
              <a:defRPr sz="11500" b="1"/>
            </a:lvl2pPr>
            <a:lvl3pPr marL="5224763" indent="0">
              <a:buNone/>
              <a:defRPr sz="10400" b="1"/>
            </a:lvl3pPr>
            <a:lvl4pPr marL="7837146" indent="0">
              <a:buNone/>
              <a:defRPr sz="9100" b="1"/>
            </a:lvl4pPr>
            <a:lvl5pPr marL="10449528" indent="0">
              <a:buNone/>
              <a:defRPr sz="9100" b="1"/>
            </a:lvl5pPr>
            <a:lvl6pPr marL="13061909" indent="0">
              <a:buNone/>
              <a:defRPr sz="9100" b="1"/>
            </a:lvl6pPr>
            <a:lvl7pPr marL="15674290" indent="0">
              <a:buNone/>
              <a:defRPr sz="9100" b="1"/>
            </a:lvl7pPr>
            <a:lvl8pPr marL="18286672" indent="0">
              <a:buNone/>
              <a:defRPr sz="9100" b="1"/>
            </a:lvl8pPr>
            <a:lvl9pPr marL="20899055" indent="0">
              <a:buNone/>
              <a:defRPr sz="9100" b="1"/>
            </a:lvl9pPr>
          </a:lstStyle>
          <a:p>
            <a:pPr lvl="0"/>
            <a:r>
              <a:rPr lang="en-US" smtClean="0"/>
              <a:t>Click to edit Master text styles</a:t>
            </a:r>
          </a:p>
        </p:txBody>
      </p:sp>
      <p:sp>
        <p:nvSpPr>
          <p:cNvPr id="6" name="Content Placeholder 5"/>
          <p:cNvSpPr>
            <a:spLocks noGrp="1"/>
          </p:cNvSpPr>
          <p:nvPr>
            <p:ph sz="quarter" idx="4"/>
          </p:nvPr>
        </p:nvSpPr>
        <p:spPr>
          <a:xfrm>
            <a:off x="26012143" y="12759266"/>
            <a:ext cx="22633940" cy="23180892"/>
          </a:xfrm>
        </p:spPr>
        <p:txBody>
          <a:bodyPr/>
          <a:lstStyle>
            <a:lvl1pPr>
              <a:defRPr sz="13800"/>
            </a:lvl1pPr>
            <a:lvl2pPr>
              <a:defRPr sz="11500"/>
            </a:lvl2pPr>
            <a:lvl3pPr>
              <a:defRPr sz="10400"/>
            </a:lvl3pPr>
            <a:lvl4pPr>
              <a:defRPr sz="9100"/>
            </a:lvl4pPr>
            <a:lvl5pPr>
              <a:defRPr sz="9100"/>
            </a:lvl5pPr>
            <a:lvl6pPr>
              <a:defRPr sz="9100"/>
            </a:lvl6pPr>
            <a:lvl7pPr>
              <a:defRPr sz="9100"/>
            </a:lvl7pPr>
            <a:lvl8pPr>
              <a:defRPr sz="9100"/>
            </a:lvl8pPr>
            <a:lvl9pPr>
              <a:defRPr sz="9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568D81-2EEA-4563-8C3D-3B74282ED358}" type="datetimeFigureOut">
              <a:rPr lang="en-US" smtClean="0"/>
              <a:t>11/16/2013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1102344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568D81-2EEA-4563-8C3D-3B74282ED358}" type="datetimeFigureOut">
              <a:rPr lang="en-US" smtClean="0"/>
              <a:t>11/16/2013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2503451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568D81-2EEA-4563-8C3D-3B74282ED358}" type="datetimeFigureOut">
              <a:rPr lang="en-US" smtClean="0"/>
              <a:t>11/16/2013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2269045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4" y="1601893"/>
            <a:ext cx="16846553" cy="6817360"/>
          </a:xfrm>
        </p:spPr>
        <p:txBody>
          <a:bodyPr anchor="b"/>
          <a:lstStyle>
            <a:lvl1pPr algn="l">
              <a:defRPr sz="11500" b="1"/>
            </a:lvl1pPr>
          </a:lstStyle>
          <a:p>
            <a:r>
              <a:rPr lang="en-US" smtClean="0"/>
              <a:t>Click to edit Master title style</a:t>
            </a:r>
            <a:endParaRPr lang="en-US"/>
          </a:p>
        </p:txBody>
      </p:sp>
      <p:sp>
        <p:nvSpPr>
          <p:cNvPr id="3" name="Content Placeholder 2"/>
          <p:cNvSpPr>
            <a:spLocks noGrp="1"/>
          </p:cNvSpPr>
          <p:nvPr>
            <p:ph idx="1"/>
          </p:nvPr>
        </p:nvSpPr>
        <p:spPr>
          <a:xfrm>
            <a:off x="20020280" y="1601894"/>
            <a:ext cx="28625800" cy="34338265"/>
          </a:xfrm>
        </p:spPr>
        <p:txBody>
          <a:bodyPr/>
          <a:lstStyle>
            <a:lvl1pPr>
              <a:defRPr sz="18300"/>
            </a:lvl1pPr>
            <a:lvl2pPr>
              <a:defRPr sz="16000"/>
            </a:lvl2pPr>
            <a:lvl3pPr>
              <a:defRPr sz="13800"/>
            </a:lvl3pPr>
            <a:lvl4pPr>
              <a:defRPr sz="11500"/>
            </a:lvl4pPr>
            <a:lvl5pPr>
              <a:defRPr sz="11500"/>
            </a:lvl5pPr>
            <a:lvl6pPr>
              <a:defRPr sz="11500"/>
            </a:lvl6pPr>
            <a:lvl7pPr>
              <a:defRPr sz="11500"/>
            </a:lvl7pPr>
            <a:lvl8pPr>
              <a:defRPr sz="11500"/>
            </a:lvl8pPr>
            <a:lvl9pPr>
              <a:defRPr sz="1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324" y="8419254"/>
            <a:ext cx="16846553" cy="27520905"/>
          </a:xfrm>
        </p:spPr>
        <p:txBody>
          <a:bodyPr/>
          <a:lstStyle>
            <a:lvl1pPr marL="0" indent="0">
              <a:buNone/>
              <a:defRPr sz="7900"/>
            </a:lvl1pPr>
            <a:lvl2pPr marL="2612381" indent="0">
              <a:buNone/>
              <a:defRPr sz="6800"/>
            </a:lvl2pPr>
            <a:lvl3pPr marL="5224763" indent="0">
              <a:buNone/>
              <a:defRPr sz="5700"/>
            </a:lvl3pPr>
            <a:lvl4pPr marL="7837146" indent="0">
              <a:buNone/>
              <a:defRPr sz="5100"/>
            </a:lvl4pPr>
            <a:lvl5pPr marL="10449528" indent="0">
              <a:buNone/>
              <a:defRPr sz="5100"/>
            </a:lvl5pPr>
            <a:lvl6pPr marL="13061909" indent="0">
              <a:buNone/>
              <a:defRPr sz="5100"/>
            </a:lvl6pPr>
            <a:lvl7pPr marL="15674290" indent="0">
              <a:buNone/>
              <a:defRPr sz="5100"/>
            </a:lvl7pPr>
            <a:lvl8pPr marL="18286672" indent="0">
              <a:buNone/>
              <a:defRPr sz="5100"/>
            </a:lvl8pPr>
            <a:lvl9pPr marL="20899055" indent="0">
              <a:buNone/>
              <a:defRPr sz="5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568D81-2EEA-4563-8C3D-3B74282ED358}" type="datetimeFigureOut">
              <a:rPr lang="en-US" smtClean="0"/>
              <a:t>11/16/2013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1495793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8163521"/>
            <a:ext cx="30723840" cy="3324865"/>
          </a:xfrm>
        </p:spPr>
        <p:txBody>
          <a:bodyPr anchor="b"/>
          <a:lstStyle>
            <a:lvl1pPr algn="l">
              <a:defRPr sz="11500" b="1"/>
            </a:lvl1pPr>
          </a:lstStyle>
          <a:p>
            <a:r>
              <a:rPr lang="en-US" smtClean="0"/>
              <a:t>Click to edit Master title style</a:t>
            </a:r>
            <a:endParaRPr lang="en-US"/>
          </a:p>
        </p:txBody>
      </p:sp>
      <p:sp>
        <p:nvSpPr>
          <p:cNvPr id="3" name="Picture Placeholder 2"/>
          <p:cNvSpPr>
            <a:spLocks noGrp="1"/>
          </p:cNvSpPr>
          <p:nvPr>
            <p:ph type="pic" idx="1"/>
          </p:nvPr>
        </p:nvSpPr>
        <p:spPr>
          <a:xfrm>
            <a:off x="10036813" y="3594947"/>
            <a:ext cx="30723840" cy="24140160"/>
          </a:xfrm>
        </p:spPr>
        <p:txBody>
          <a:bodyPr/>
          <a:lstStyle>
            <a:lvl1pPr marL="0" indent="0">
              <a:buNone/>
              <a:defRPr sz="18300"/>
            </a:lvl1pPr>
            <a:lvl2pPr marL="2612381" indent="0">
              <a:buNone/>
              <a:defRPr sz="16000"/>
            </a:lvl2pPr>
            <a:lvl3pPr marL="5224763" indent="0">
              <a:buNone/>
              <a:defRPr sz="13800"/>
            </a:lvl3pPr>
            <a:lvl4pPr marL="7837146" indent="0">
              <a:buNone/>
              <a:defRPr sz="11500"/>
            </a:lvl4pPr>
            <a:lvl5pPr marL="10449528" indent="0">
              <a:buNone/>
              <a:defRPr sz="11500"/>
            </a:lvl5pPr>
            <a:lvl6pPr marL="13061909" indent="0">
              <a:buNone/>
              <a:defRPr sz="11500"/>
            </a:lvl6pPr>
            <a:lvl7pPr marL="15674290" indent="0">
              <a:buNone/>
              <a:defRPr sz="11500"/>
            </a:lvl7pPr>
            <a:lvl8pPr marL="18286672" indent="0">
              <a:buNone/>
              <a:defRPr sz="11500"/>
            </a:lvl8pPr>
            <a:lvl9pPr marL="20899055" indent="0">
              <a:buNone/>
              <a:defRPr sz="11500"/>
            </a:lvl9pPr>
          </a:lstStyle>
          <a:p>
            <a:endParaRPr lang="en-US"/>
          </a:p>
        </p:txBody>
      </p:sp>
      <p:sp>
        <p:nvSpPr>
          <p:cNvPr id="4" name="Text Placeholder 3"/>
          <p:cNvSpPr>
            <a:spLocks noGrp="1"/>
          </p:cNvSpPr>
          <p:nvPr>
            <p:ph type="body" sz="half" idx="2"/>
          </p:nvPr>
        </p:nvSpPr>
        <p:spPr>
          <a:xfrm>
            <a:off x="10036813" y="31488386"/>
            <a:ext cx="30723840" cy="4721855"/>
          </a:xfrm>
        </p:spPr>
        <p:txBody>
          <a:bodyPr/>
          <a:lstStyle>
            <a:lvl1pPr marL="0" indent="0">
              <a:buNone/>
              <a:defRPr sz="7900"/>
            </a:lvl1pPr>
            <a:lvl2pPr marL="2612381" indent="0">
              <a:buNone/>
              <a:defRPr sz="6800"/>
            </a:lvl2pPr>
            <a:lvl3pPr marL="5224763" indent="0">
              <a:buNone/>
              <a:defRPr sz="5700"/>
            </a:lvl3pPr>
            <a:lvl4pPr marL="7837146" indent="0">
              <a:buNone/>
              <a:defRPr sz="5100"/>
            </a:lvl4pPr>
            <a:lvl5pPr marL="10449528" indent="0">
              <a:buNone/>
              <a:defRPr sz="5100"/>
            </a:lvl5pPr>
            <a:lvl6pPr marL="13061909" indent="0">
              <a:buNone/>
              <a:defRPr sz="5100"/>
            </a:lvl6pPr>
            <a:lvl7pPr marL="15674290" indent="0">
              <a:buNone/>
              <a:defRPr sz="5100"/>
            </a:lvl7pPr>
            <a:lvl8pPr marL="18286672" indent="0">
              <a:buNone/>
              <a:defRPr sz="5100"/>
            </a:lvl8pPr>
            <a:lvl9pPr marL="20899055" indent="0">
              <a:buNone/>
              <a:defRPr sz="5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568D81-2EEA-4563-8C3D-3B74282ED358}" type="datetimeFigureOut">
              <a:rPr lang="en-US" smtClean="0"/>
              <a:t>11/16/2013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8B62C-9E05-40B5-965D-57EADEC1B8BA}" type="slidenum">
              <a:rPr lang="en-US" smtClean="0"/>
              <a:t>‹#›</a:t>
            </a:fld>
            <a:endParaRPr lang="en-US"/>
          </a:p>
        </p:txBody>
      </p:sp>
    </p:spTree>
    <p:extLst>
      <p:ext uri="{BB962C8B-B14F-4D97-AF65-F5344CB8AC3E}">
        <p14:creationId xmlns:p14="http://schemas.microsoft.com/office/powerpoint/2010/main" val="372160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611212"/>
            <a:ext cx="46085760" cy="6705600"/>
          </a:xfrm>
          <a:prstGeom prst="rect">
            <a:avLst/>
          </a:prstGeom>
        </p:spPr>
        <p:txBody>
          <a:bodyPr vert="horz" lIns="522476" tIns="261238" rIns="522476" bIns="261238"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560320" y="9387840"/>
            <a:ext cx="46085760" cy="26552318"/>
          </a:xfrm>
          <a:prstGeom prst="rect">
            <a:avLst/>
          </a:prstGeom>
        </p:spPr>
        <p:txBody>
          <a:bodyPr vert="horz" lIns="522476" tIns="261238" rIns="522476" bIns="26123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560320" y="37290592"/>
            <a:ext cx="11948160" cy="2142067"/>
          </a:xfrm>
          <a:prstGeom prst="rect">
            <a:avLst/>
          </a:prstGeom>
        </p:spPr>
        <p:txBody>
          <a:bodyPr vert="horz" lIns="522476" tIns="261238" rIns="522476" bIns="261238" rtlCol="0" anchor="ctr"/>
          <a:lstStyle>
            <a:lvl1pPr algn="l">
              <a:defRPr sz="6800">
                <a:solidFill>
                  <a:schemeClr val="tx1">
                    <a:tint val="75000"/>
                  </a:schemeClr>
                </a:solidFill>
              </a:defRPr>
            </a:lvl1pPr>
          </a:lstStyle>
          <a:p>
            <a:fld id="{EE568D81-2EEA-4563-8C3D-3B74282ED358}" type="datetimeFigureOut">
              <a:rPr lang="en-US" smtClean="0"/>
              <a:t>11/16/2013</a:t>
            </a:fld>
            <a:endParaRPr lang="en-US"/>
          </a:p>
        </p:txBody>
      </p:sp>
      <p:sp>
        <p:nvSpPr>
          <p:cNvPr id="5" name="Footer Placeholder 4"/>
          <p:cNvSpPr>
            <a:spLocks noGrp="1"/>
          </p:cNvSpPr>
          <p:nvPr>
            <p:ph type="ftr" sz="quarter" idx="3"/>
          </p:nvPr>
        </p:nvSpPr>
        <p:spPr>
          <a:xfrm>
            <a:off x="17495520" y="37290592"/>
            <a:ext cx="16215360" cy="2142067"/>
          </a:xfrm>
          <a:prstGeom prst="rect">
            <a:avLst/>
          </a:prstGeom>
        </p:spPr>
        <p:txBody>
          <a:bodyPr vert="horz" lIns="522476" tIns="261238" rIns="522476" bIns="261238" rtlCol="0" anchor="ctr"/>
          <a:lstStyle>
            <a:lvl1pPr algn="ctr">
              <a:defRPr sz="6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7290592"/>
            <a:ext cx="11948160" cy="2142067"/>
          </a:xfrm>
          <a:prstGeom prst="rect">
            <a:avLst/>
          </a:prstGeom>
        </p:spPr>
        <p:txBody>
          <a:bodyPr vert="horz" lIns="522476" tIns="261238" rIns="522476" bIns="261238" rtlCol="0" anchor="ctr"/>
          <a:lstStyle>
            <a:lvl1pPr algn="r">
              <a:defRPr sz="6800">
                <a:solidFill>
                  <a:schemeClr val="tx1">
                    <a:tint val="75000"/>
                  </a:schemeClr>
                </a:solidFill>
              </a:defRPr>
            </a:lvl1pPr>
          </a:lstStyle>
          <a:p>
            <a:fld id="{EB28B62C-9E05-40B5-965D-57EADEC1B8BA}" type="slidenum">
              <a:rPr lang="en-US" smtClean="0"/>
              <a:t>‹#›</a:t>
            </a:fld>
            <a:endParaRPr lang="en-US"/>
          </a:p>
        </p:txBody>
      </p:sp>
    </p:spTree>
    <p:extLst>
      <p:ext uri="{BB962C8B-B14F-4D97-AF65-F5344CB8AC3E}">
        <p14:creationId xmlns:p14="http://schemas.microsoft.com/office/powerpoint/2010/main" val="2086152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224763" rtl="0" eaLnBrk="1" latinLnBrk="0" hangingPunct="1">
        <a:spcBef>
          <a:spcPct val="0"/>
        </a:spcBef>
        <a:buNone/>
        <a:defRPr sz="25100" kern="1200">
          <a:solidFill>
            <a:schemeClr val="tx1"/>
          </a:solidFill>
          <a:latin typeface="+mj-lt"/>
          <a:ea typeface="+mj-ea"/>
          <a:cs typeface="+mj-cs"/>
        </a:defRPr>
      </a:lvl1pPr>
    </p:titleStyle>
    <p:bodyStyle>
      <a:lvl1pPr marL="1959287" indent="-1959287" algn="l" defTabSz="5224763" rtl="0" eaLnBrk="1" latinLnBrk="0" hangingPunct="1">
        <a:spcBef>
          <a:spcPct val="20000"/>
        </a:spcBef>
        <a:buFont typeface="Arial" panose="020B0604020202020204" pitchFamily="34" charset="0"/>
        <a:buChar char="•"/>
        <a:defRPr sz="18300" kern="1200">
          <a:solidFill>
            <a:schemeClr val="tx1"/>
          </a:solidFill>
          <a:latin typeface="+mn-lt"/>
          <a:ea typeface="+mn-ea"/>
          <a:cs typeface="+mn-cs"/>
        </a:defRPr>
      </a:lvl1pPr>
      <a:lvl2pPr marL="4245120" indent="-1632739" algn="l" defTabSz="5224763" rtl="0" eaLnBrk="1" latinLnBrk="0" hangingPunct="1">
        <a:spcBef>
          <a:spcPct val="20000"/>
        </a:spcBef>
        <a:buFont typeface="Arial" panose="020B0604020202020204" pitchFamily="34" charset="0"/>
        <a:buChar char="–"/>
        <a:defRPr sz="16000" kern="1200">
          <a:solidFill>
            <a:schemeClr val="tx1"/>
          </a:solidFill>
          <a:latin typeface="+mn-lt"/>
          <a:ea typeface="+mn-ea"/>
          <a:cs typeface="+mn-cs"/>
        </a:defRPr>
      </a:lvl2pPr>
      <a:lvl3pPr marL="6530955" indent="-1306191" algn="l" defTabSz="5224763" rtl="0" eaLnBrk="1" latinLnBrk="0" hangingPunct="1">
        <a:spcBef>
          <a:spcPct val="20000"/>
        </a:spcBef>
        <a:buFont typeface="Arial" panose="020B0604020202020204" pitchFamily="34" charset="0"/>
        <a:buChar char="•"/>
        <a:defRPr sz="13800" kern="1200">
          <a:solidFill>
            <a:schemeClr val="tx1"/>
          </a:solidFill>
          <a:latin typeface="+mn-lt"/>
          <a:ea typeface="+mn-ea"/>
          <a:cs typeface="+mn-cs"/>
        </a:defRPr>
      </a:lvl3pPr>
      <a:lvl4pPr marL="9143337" indent="-1306191" algn="l" defTabSz="5224763"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4pPr>
      <a:lvl5pPr marL="11755718" indent="-1306191" algn="l" defTabSz="5224763"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5pPr>
      <a:lvl6pPr marL="14368100" indent="-1306191" algn="l" defTabSz="5224763"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6pPr>
      <a:lvl7pPr marL="16980481" indent="-1306191" algn="l" defTabSz="5224763"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7pPr>
      <a:lvl8pPr marL="19592864" indent="-1306191" algn="l" defTabSz="5224763"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8pPr>
      <a:lvl9pPr marL="22205246" indent="-1306191" algn="l" defTabSz="5224763"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9pPr>
    </p:bodyStyle>
    <p:otherStyle>
      <a:defPPr>
        <a:defRPr lang="en-US"/>
      </a:defPPr>
      <a:lvl1pPr marL="0" algn="l" defTabSz="5224763" rtl="0" eaLnBrk="1" latinLnBrk="0" hangingPunct="1">
        <a:defRPr sz="10400" kern="1200">
          <a:solidFill>
            <a:schemeClr val="tx1"/>
          </a:solidFill>
          <a:latin typeface="+mn-lt"/>
          <a:ea typeface="+mn-ea"/>
          <a:cs typeface="+mn-cs"/>
        </a:defRPr>
      </a:lvl1pPr>
      <a:lvl2pPr marL="2612381" algn="l" defTabSz="5224763" rtl="0" eaLnBrk="1" latinLnBrk="0" hangingPunct="1">
        <a:defRPr sz="10400" kern="1200">
          <a:solidFill>
            <a:schemeClr val="tx1"/>
          </a:solidFill>
          <a:latin typeface="+mn-lt"/>
          <a:ea typeface="+mn-ea"/>
          <a:cs typeface="+mn-cs"/>
        </a:defRPr>
      </a:lvl2pPr>
      <a:lvl3pPr marL="5224763" algn="l" defTabSz="5224763" rtl="0" eaLnBrk="1" latinLnBrk="0" hangingPunct="1">
        <a:defRPr sz="10400" kern="1200">
          <a:solidFill>
            <a:schemeClr val="tx1"/>
          </a:solidFill>
          <a:latin typeface="+mn-lt"/>
          <a:ea typeface="+mn-ea"/>
          <a:cs typeface="+mn-cs"/>
        </a:defRPr>
      </a:lvl3pPr>
      <a:lvl4pPr marL="7837146" algn="l" defTabSz="5224763" rtl="0" eaLnBrk="1" latinLnBrk="0" hangingPunct="1">
        <a:defRPr sz="10400" kern="1200">
          <a:solidFill>
            <a:schemeClr val="tx1"/>
          </a:solidFill>
          <a:latin typeface="+mn-lt"/>
          <a:ea typeface="+mn-ea"/>
          <a:cs typeface="+mn-cs"/>
        </a:defRPr>
      </a:lvl4pPr>
      <a:lvl5pPr marL="10449528" algn="l" defTabSz="5224763" rtl="0" eaLnBrk="1" latinLnBrk="0" hangingPunct="1">
        <a:defRPr sz="10400" kern="1200">
          <a:solidFill>
            <a:schemeClr val="tx1"/>
          </a:solidFill>
          <a:latin typeface="+mn-lt"/>
          <a:ea typeface="+mn-ea"/>
          <a:cs typeface="+mn-cs"/>
        </a:defRPr>
      </a:lvl5pPr>
      <a:lvl6pPr marL="13061909" algn="l" defTabSz="5224763" rtl="0" eaLnBrk="1" latinLnBrk="0" hangingPunct="1">
        <a:defRPr sz="10400" kern="1200">
          <a:solidFill>
            <a:schemeClr val="tx1"/>
          </a:solidFill>
          <a:latin typeface="+mn-lt"/>
          <a:ea typeface="+mn-ea"/>
          <a:cs typeface="+mn-cs"/>
        </a:defRPr>
      </a:lvl6pPr>
      <a:lvl7pPr marL="15674290" algn="l" defTabSz="5224763" rtl="0" eaLnBrk="1" latinLnBrk="0" hangingPunct="1">
        <a:defRPr sz="10400" kern="1200">
          <a:solidFill>
            <a:schemeClr val="tx1"/>
          </a:solidFill>
          <a:latin typeface="+mn-lt"/>
          <a:ea typeface="+mn-ea"/>
          <a:cs typeface="+mn-cs"/>
        </a:defRPr>
      </a:lvl7pPr>
      <a:lvl8pPr marL="18286672" algn="l" defTabSz="5224763" rtl="0" eaLnBrk="1" latinLnBrk="0" hangingPunct="1">
        <a:defRPr sz="10400" kern="1200">
          <a:solidFill>
            <a:schemeClr val="tx1"/>
          </a:solidFill>
          <a:latin typeface="+mn-lt"/>
          <a:ea typeface="+mn-ea"/>
          <a:cs typeface="+mn-cs"/>
        </a:defRPr>
      </a:lvl8pPr>
      <a:lvl9pPr marL="20899055" algn="l" defTabSz="5224763" rtl="0" eaLnBrk="1" latinLnBrk="0" hangingPunct="1">
        <a:defRPr sz="10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www.aidsinfo.nih.gov/contentfiles/guidelines/adultandadolescentgl.pdf" TargetMode="External"/><Relationship Id="rId4" Type="http://schemas.openxmlformats.org/officeDocument/2006/relationships/hyperlink" Target="http://www.iapac.org/AboutUs01.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extBox 4"/>
          <p:cNvSpPr txBox="1"/>
          <p:nvPr/>
        </p:nvSpPr>
        <p:spPr>
          <a:xfrm flipH="1">
            <a:off x="2667000" y="1117601"/>
            <a:ext cx="46024800" cy="4113745"/>
          </a:xfrm>
          <a:prstGeom prst="rect">
            <a:avLst/>
          </a:prstGeom>
          <a:noFill/>
          <a:ln w="101600">
            <a:solidFill>
              <a:schemeClr val="accent1"/>
            </a:solidFill>
          </a:ln>
        </p:spPr>
        <p:txBody>
          <a:bodyPr wrap="square" lIns="172520" tIns="86260" rIns="172520" bIns="86260" rtlCol="0">
            <a:spAutoFit/>
          </a:bodyPr>
          <a:lstStyle/>
          <a:p>
            <a:pPr algn="ctr"/>
            <a:r>
              <a:rPr lang="en-US" b="1" dirty="0" smtClean="0"/>
              <a:t>Integrating Evidence-Based Practice Into QI to Improve Patient Outcomes in HIV:  </a:t>
            </a:r>
          </a:p>
          <a:p>
            <a:pPr algn="ctr"/>
            <a:r>
              <a:rPr lang="en-US" b="1" dirty="0" smtClean="0"/>
              <a:t>Viral Load Suppression</a:t>
            </a:r>
          </a:p>
          <a:p>
            <a:pPr algn="ctr"/>
            <a:r>
              <a:rPr lang="en-US" sz="4800" dirty="0" smtClean="0"/>
              <a:t>Victoria </a:t>
            </a:r>
            <a:r>
              <a:rPr lang="en-US" sz="4800" dirty="0" err="1" smtClean="0"/>
              <a:t>Lieb</a:t>
            </a:r>
            <a:r>
              <a:rPr lang="en-US" sz="4800" dirty="0" smtClean="0"/>
              <a:t>, ACRN, </a:t>
            </a:r>
            <a:r>
              <a:rPr lang="en-US" sz="4800" dirty="0" smtClean="0"/>
              <a:t>MPH;  </a:t>
            </a:r>
            <a:r>
              <a:rPr lang="en-US" sz="4800" dirty="0" smtClean="0"/>
              <a:t>Carla Rossi, </a:t>
            </a:r>
            <a:r>
              <a:rPr lang="en-US" sz="4800" dirty="0" smtClean="0"/>
              <a:t>MD</a:t>
            </a:r>
            <a:r>
              <a:rPr lang="en-US" sz="4800" dirty="0" smtClean="0"/>
              <a:t>; </a:t>
            </a:r>
            <a:r>
              <a:rPr lang="en-US" sz="4800" dirty="0" smtClean="0"/>
              <a:t> </a:t>
            </a:r>
            <a:r>
              <a:rPr lang="en-US" sz="4800" dirty="0" smtClean="0"/>
              <a:t>Jaime </a:t>
            </a:r>
            <a:r>
              <a:rPr lang="en-US" sz="4800" dirty="0" err="1" smtClean="0"/>
              <a:t>Bloss</a:t>
            </a:r>
            <a:r>
              <a:rPr lang="en-US" sz="4800" dirty="0" smtClean="0"/>
              <a:t>, </a:t>
            </a:r>
            <a:r>
              <a:rPr lang="en-US" sz="4800" dirty="0" smtClean="0"/>
              <a:t>CRNP, MSN</a:t>
            </a:r>
            <a:r>
              <a:rPr lang="en-US" sz="4800" dirty="0"/>
              <a:t>;</a:t>
            </a:r>
            <a:r>
              <a:rPr lang="en-US" sz="4800" dirty="0" smtClean="0"/>
              <a:t>  </a:t>
            </a:r>
            <a:r>
              <a:rPr lang="en-US" sz="4800" dirty="0" smtClean="0"/>
              <a:t>Christa DeLong, </a:t>
            </a:r>
            <a:r>
              <a:rPr lang="en-US" sz="4800" dirty="0" smtClean="0"/>
              <a:t>MA; </a:t>
            </a:r>
            <a:r>
              <a:rPr lang="en-US" sz="4800" dirty="0" smtClean="0"/>
              <a:t>Rebecca Haffner, </a:t>
            </a:r>
            <a:r>
              <a:rPr lang="en-US" sz="4800" dirty="0" smtClean="0"/>
              <a:t>MA; </a:t>
            </a:r>
            <a:r>
              <a:rPr lang="en-US" sz="4800" dirty="0" smtClean="0"/>
              <a:t>&amp; </a:t>
            </a:r>
            <a:r>
              <a:rPr lang="en-US" sz="4800" dirty="0" err="1" smtClean="0"/>
              <a:t>Kailly</a:t>
            </a:r>
            <a:r>
              <a:rPr lang="en-US" sz="4800" dirty="0"/>
              <a:t> </a:t>
            </a:r>
            <a:r>
              <a:rPr lang="en-US" sz="4800" dirty="0" err="1" smtClean="0"/>
              <a:t>Muthard</a:t>
            </a:r>
            <a:r>
              <a:rPr lang="en-US" sz="4800" dirty="0" smtClean="0"/>
              <a:t>, MSW</a:t>
            </a:r>
            <a:endParaRPr lang="en-US" sz="4800" dirty="0"/>
          </a:p>
        </p:txBody>
      </p:sp>
      <p:sp>
        <p:nvSpPr>
          <p:cNvPr id="9" name="TextBox 8"/>
          <p:cNvSpPr txBox="1"/>
          <p:nvPr/>
        </p:nvSpPr>
        <p:spPr>
          <a:xfrm>
            <a:off x="3713016" y="5006325"/>
            <a:ext cx="12115800" cy="23668018"/>
          </a:xfrm>
          <a:prstGeom prst="rect">
            <a:avLst/>
          </a:prstGeom>
          <a:noFill/>
        </p:spPr>
        <p:txBody>
          <a:bodyPr wrap="square" rtlCol="0">
            <a:spAutoFit/>
          </a:bodyPr>
          <a:lstStyle/>
          <a:p>
            <a:pPr algn="ctr"/>
            <a:endParaRPr lang="en-US" sz="6000" b="1" dirty="0" smtClean="0">
              <a:effectLst>
                <a:outerShdw blurRad="38100" dist="38100" dir="2700000" algn="tl">
                  <a:srgbClr val="000000">
                    <a:alpha val="43137"/>
                  </a:srgbClr>
                </a:outerShdw>
              </a:effectLst>
            </a:endParaRPr>
          </a:p>
          <a:p>
            <a:pPr algn="ctr"/>
            <a:r>
              <a:rPr lang="en-US" sz="6000" b="1" dirty="0" smtClean="0">
                <a:effectLst>
                  <a:outerShdw blurRad="38100" dist="38100" dir="2700000" algn="tl">
                    <a:srgbClr val="000000">
                      <a:alpha val="43137"/>
                    </a:srgbClr>
                  </a:outerShdw>
                </a:effectLst>
              </a:rPr>
              <a:t>Background </a:t>
            </a:r>
            <a:r>
              <a:rPr lang="en-US" sz="6000" b="1" dirty="0" smtClean="0">
                <a:effectLst>
                  <a:outerShdw blurRad="38100" dist="38100" dir="2700000" algn="tl">
                    <a:srgbClr val="000000">
                      <a:alpha val="43137"/>
                    </a:srgbClr>
                  </a:outerShdw>
                </a:effectLst>
              </a:rPr>
              <a:t>&amp; Purpose</a:t>
            </a:r>
          </a:p>
          <a:p>
            <a:pPr algn="ctr"/>
            <a:endParaRPr lang="en-US" sz="6000" dirty="0" smtClean="0"/>
          </a:p>
          <a:p>
            <a:pPr algn="just"/>
            <a:r>
              <a:rPr lang="en-US" sz="4800" dirty="0" smtClean="0"/>
              <a:t>Viral load (VL) suppression is key to both improving patient outcomes in HIV and to decreasing community viral load.  Patient adherence to antiretroviral therapy (ART) is crucial in achieving VL suppression and preventing viral resistance.</a:t>
            </a:r>
          </a:p>
          <a:p>
            <a:pPr algn="just"/>
            <a:endParaRPr lang="en-US" sz="4800" dirty="0" smtClean="0"/>
          </a:p>
          <a:p>
            <a:pPr algn="just"/>
            <a:r>
              <a:rPr lang="en-US" sz="4800" dirty="0" smtClean="0"/>
              <a:t>The </a:t>
            </a:r>
            <a:r>
              <a:rPr lang="en-US" sz="4800" dirty="0"/>
              <a:t>Easton Community HIV/AIDS Organization (ECHO), a Ryan White Part C program in eastern Pennsylvania, began to participate in the National Quality Center’s </a:t>
            </a:r>
            <a:r>
              <a:rPr lang="en-US" sz="4800" dirty="0" err="1"/>
              <a:t>In+Care</a:t>
            </a:r>
            <a:r>
              <a:rPr lang="en-US" sz="4800" dirty="0"/>
              <a:t> program in October 2011. </a:t>
            </a:r>
            <a:r>
              <a:rPr lang="en-US" sz="4800" dirty="0" smtClean="0"/>
              <a:t>Viral Load (VL) Suppression is defined by </a:t>
            </a:r>
            <a:r>
              <a:rPr lang="en-US" sz="4800" dirty="0" err="1" smtClean="0"/>
              <a:t>In+Care</a:t>
            </a:r>
            <a:r>
              <a:rPr lang="en-US" sz="4800" dirty="0" smtClean="0"/>
              <a:t> as a  VL &lt;200 copies/ml.</a:t>
            </a:r>
          </a:p>
          <a:p>
            <a:pPr marL="685800" indent="-685800">
              <a:buFont typeface="Arial" panose="020B0604020202020204" pitchFamily="34" charset="0"/>
              <a:buChar char="•"/>
            </a:pPr>
            <a:r>
              <a:rPr lang="en-US" sz="4800" b="1" dirty="0" smtClean="0"/>
              <a:t>ECHO </a:t>
            </a:r>
            <a:r>
              <a:rPr lang="en-US" sz="4800" b="1" dirty="0" smtClean="0"/>
              <a:t>Baseline VL Suppression Rate:  67%</a:t>
            </a:r>
          </a:p>
          <a:p>
            <a:pPr marL="685800" indent="-685800">
              <a:buFont typeface="Arial" panose="020B0604020202020204" pitchFamily="34" charset="0"/>
              <a:buChar char="•"/>
            </a:pPr>
            <a:r>
              <a:rPr lang="en-US" sz="4800" b="1" dirty="0" smtClean="0"/>
              <a:t>National Benchmark Data:  </a:t>
            </a:r>
          </a:p>
          <a:p>
            <a:r>
              <a:rPr lang="en-US" sz="4800" b="1" dirty="0"/>
              <a:t>	</a:t>
            </a:r>
            <a:r>
              <a:rPr lang="en-US" sz="4800" b="1" dirty="0" smtClean="0"/>
              <a:t>81.9</a:t>
            </a:r>
            <a:r>
              <a:rPr lang="en-US" sz="4800" b="1" dirty="0"/>
              <a:t>% (top 25%) </a:t>
            </a:r>
            <a:endParaRPr lang="en-US" sz="4800" b="1" dirty="0" smtClean="0"/>
          </a:p>
          <a:p>
            <a:r>
              <a:rPr lang="en-US" sz="4800" b="1" dirty="0"/>
              <a:t>	</a:t>
            </a:r>
            <a:r>
              <a:rPr lang="en-US" sz="4800" b="1" dirty="0" smtClean="0"/>
              <a:t>86.5</a:t>
            </a:r>
            <a:r>
              <a:rPr lang="en-US" sz="4800" b="1" dirty="0"/>
              <a:t>% (top 10</a:t>
            </a:r>
            <a:r>
              <a:rPr lang="en-US" sz="4800" b="1" dirty="0" smtClean="0"/>
              <a:t>%).</a:t>
            </a:r>
          </a:p>
          <a:p>
            <a:endParaRPr lang="en-US" sz="4800" dirty="0"/>
          </a:p>
          <a:p>
            <a:r>
              <a:rPr lang="en-US" sz="4800" b="1" dirty="0" smtClean="0"/>
              <a:t>Goals of ECHO’s quality improvement project: </a:t>
            </a:r>
          </a:p>
          <a:p>
            <a:pPr marL="685800" indent="-685800">
              <a:buFont typeface="Arial" panose="020B0604020202020204" pitchFamily="34" charset="0"/>
              <a:buChar char="•"/>
            </a:pPr>
            <a:r>
              <a:rPr lang="en-US" sz="4800" dirty="0" smtClean="0"/>
              <a:t>Increase the percent of patients with a suppressed viral load </a:t>
            </a:r>
          </a:p>
          <a:p>
            <a:pPr marL="685800" indent="-685800">
              <a:buFont typeface="Arial" panose="020B0604020202020204" pitchFamily="34" charset="0"/>
              <a:buChar char="•"/>
            </a:pPr>
            <a:r>
              <a:rPr lang="en-US" sz="4800" dirty="0"/>
              <a:t>I</a:t>
            </a:r>
            <a:r>
              <a:rPr lang="en-US" sz="4800" dirty="0" smtClean="0"/>
              <a:t>ncorporate evidence-based practices into patient care</a:t>
            </a:r>
          </a:p>
          <a:p>
            <a:pPr marL="685800" indent="-685800">
              <a:buFont typeface="Arial" panose="020B0604020202020204" pitchFamily="34" charset="0"/>
              <a:buChar char="•"/>
            </a:pPr>
            <a:r>
              <a:rPr lang="en-US" sz="4800" dirty="0"/>
              <a:t>D</a:t>
            </a:r>
            <a:r>
              <a:rPr lang="en-US" sz="4800" dirty="0" smtClean="0"/>
              <a:t>evelop standardized processes for the management of unsuppressed patients</a:t>
            </a:r>
          </a:p>
          <a:p>
            <a:r>
              <a:rPr lang="en-US" sz="4800" dirty="0" smtClean="0"/>
              <a:t>  </a:t>
            </a:r>
            <a:endParaRPr lang="en-US" sz="6000" dirty="0" smtClean="0"/>
          </a:p>
          <a:p>
            <a:endParaRPr lang="en-US" dirty="0"/>
          </a:p>
        </p:txBody>
      </p:sp>
      <p:sp>
        <p:nvSpPr>
          <p:cNvPr id="13" name="TextBox 12"/>
          <p:cNvSpPr txBox="1"/>
          <p:nvPr/>
        </p:nvSpPr>
        <p:spPr>
          <a:xfrm flipH="1">
            <a:off x="19582246" y="8229600"/>
            <a:ext cx="12235869" cy="10618291"/>
          </a:xfrm>
          <a:prstGeom prst="rect">
            <a:avLst/>
          </a:prstGeom>
          <a:noFill/>
          <a:ln w="76200">
            <a:solidFill>
              <a:schemeClr val="accent1"/>
            </a:solidFill>
          </a:ln>
        </p:spPr>
        <p:txBody>
          <a:bodyPr wrap="square" rtlCol="0">
            <a:spAutoFit/>
          </a:bodyPr>
          <a:lstStyle/>
          <a:p>
            <a:pPr algn="ctr"/>
            <a:r>
              <a:rPr lang="en-US" sz="5400" b="1" dirty="0" smtClean="0"/>
              <a:t>Evidence-Based Strategies Utilized</a:t>
            </a:r>
          </a:p>
          <a:p>
            <a:pPr algn="ctr"/>
            <a:endParaRPr lang="en-US" sz="5400" dirty="0" smtClean="0"/>
          </a:p>
          <a:p>
            <a:pPr marL="685800" indent="-685800">
              <a:buFont typeface="Arial" panose="020B0604020202020204" pitchFamily="34" charset="0"/>
              <a:buChar char="•"/>
            </a:pPr>
            <a:r>
              <a:rPr lang="en-US" sz="4800" dirty="0" smtClean="0"/>
              <a:t>Individualized patient-centered approach </a:t>
            </a:r>
          </a:p>
          <a:p>
            <a:pPr marL="685800" indent="-685800">
              <a:buFont typeface="Arial" panose="020B0604020202020204" pitchFamily="34" charset="0"/>
              <a:buChar char="•"/>
            </a:pPr>
            <a:r>
              <a:rPr lang="en-US" sz="4800" dirty="0" smtClean="0"/>
              <a:t>Adherence </a:t>
            </a:r>
            <a:r>
              <a:rPr lang="en-US" sz="4800" dirty="0"/>
              <a:t>assessments </a:t>
            </a:r>
            <a:r>
              <a:rPr lang="en-US" sz="4800" dirty="0" smtClean="0"/>
              <a:t>by phone or in person for </a:t>
            </a:r>
            <a:r>
              <a:rPr lang="en-US" sz="4800" dirty="0"/>
              <a:t>unsuppressed </a:t>
            </a:r>
            <a:r>
              <a:rPr lang="en-US" sz="4800" dirty="0" smtClean="0"/>
              <a:t>patients conducted </a:t>
            </a:r>
            <a:r>
              <a:rPr lang="en-US" sz="4800" dirty="0"/>
              <a:t>by </a:t>
            </a:r>
            <a:r>
              <a:rPr lang="en-US" sz="4800" dirty="0" smtClean="0"/>
              <a:t>RN </a:t>
            </a:r>
            <a:r>
              <a:rPr lang="en-US" sz="4800" dirty="0"/>
              <a:t>within 2</a:t>
            </a:r>
            <a:r>
              <a:rPr lang="en-US" sz="4800" dirty="0" smtClean="0"/>
              <a:t> weeks</a:t>
            </a:r>
          </a:p>
          <a:p>
            <a:pPr marL="685800" indent="-685800">
              <a:buFont typeface="Arial" panose="020B0604020202020204" pitchFamily="34" charset="0"/>
              <a:buChar char="•"/>
            </a:pPr>
            <a:r>
              <a:rPr lang="en-US" sz="4800" dirty="0" smtClean="0"/>
              <a:t>Motivational </a:t>
            </a:r>
            <a:r>
              <a:rPr lang="en-US" sz="4800" dirty="0"/>
              <a:t>interviewing techniques </a:t>
            </a:r>
            <a:r>
              <a:rPr lang="en-US" sz="4800" dirty="0" smtClean="0"/>
              <a:t>utilized in adherence counseling </a:t>
            </a:r>
          </a:p>
          <a:p>
            <a:pPr marL="685800" indent="-685800">
              <a:buFont typeface="Arial" panose="020B0604020202020204" pitchFamily="34" charset="0"/>
              <a:buChar char="•"/>
            </a:pPr>
            <a:r>
              <a:rPr lang="en-US" sz="4800" dirty="0" smtClean="0"/>
              <a:t>Adherence tools:  </a:t>
            </a:r>
            <a:r>
              <a:rPr lang="en-US" sz="4800" dirty="0"/>
              <a:t>alarmed pill boxes, cell phone alarms, phone call reminders, office-based pill box refills, and frequent phone call follow-up. </a:t>
            </a:r>
            <a:endParaRPr lang="en-US" sz="4800" dirty="0" smtClean="0"/>
          </a:p>
          <a:p>
            <a:pPr marL="685800" indent="-685800">
              <a:buFont typeface="Arial" panose="020B0604020202020204" pitchFamily="34" charset="0"/>
              <a:buChar char="•"/>
            </a:pPr>
            <a:r>
              <a:rPr lang="en-US" sz="4800" dirty="0" smtClean="0"/>
              <a:t>Brief </a:t>
            </a:r>
            <a:r>
              <a:rPr lang="en-US" sz="4800" dirty="0"/>
              <a:t>adherence intervention </a:t>
            </a:r>
            <a:r>
              <a:rPr lang="en-US" sz="4800" dirty="0" smtClean="0"/>
              <a:t>during </a:t>
            </a:r>
            <a:r>
              <a:rPr lang="en-US" sz="4800" dirty="0"/>
              <a:t>yearly wellness visits. </a:t>
            </a:r>
          </a:p>
        </p:txBody>
      </p:sp>
      <p:sp>
        <p:nvSpPr>
          <p:cNvPr id="14" name="TextBox 13"/>
          <p:cNvSpPr txBox="1"/>
          <p:nvPr/>
        </p:nvSpPr>
        <p:spPr>
          <a:xfrm>
            <a:off x="3713016" y="26984160"/>
            <a:ext cx="11526984" cy="9971961"/>
          </a:xfrm>
          <a:prstGeom prst="rect">
            <a:avLst/>
          </a:prstGeom>
          <a:noFill/>
          <a:ln w="76200">
            <a:solidFill>
              <a:schemeClr val="accent1"/>
            </a:solidFill>
          </a:ln>
        </p:spPr>
        <p:txBody>
          <a:bodyPr wrap="square" rtlCol="0">
            <a:spAutoFit/>
          </a:bodyPr>
          <a:lstStyle/>
          <a:p>
            <a:pPr algn="ctr"/>
            <a:r>
              <a:rPr lang="en-US" sz="6600" b="1" dirty="0" smtClean="0">
                <a:effectLst>
                  <a:outerShdw blurRad="38100" dist="38100" dir="2700000" algn="tl">
                    <a:srgbClr val="000000">
                      <a:alpha val="43137"/>
                    </a:srgbClr>
                  </a:outerShdw>
                </a:effectLst>
              </a:rPr>
              <a:t>Methods</a:t>
            </a:r>
          </a:p>
          <a:p>
            <a:pPr algn="just"/>
            <a:r>
              <a:rPr lang="en-US" sz="4800" dirty="0" smtClean="0"/>
              <a:t>We convened a </a:t>
            </a:r>
            <a:r>
              <a:rPr lang="en-US" sz="4800" i="1" dirty="0" smtClean="0"/>
              <a:t>multidisciplinary team </a:t>
            </a:r>
            <a:r>
              <a:rPr lang="en-US" sz="4800" dirty="0" smtClean="0"/>
              <a:t>(MD, NP, RN, CM, MA’s) which:</a:t>
            </a:r>
          </a:p>
          <a:p>
            <a:pPr marL="685800" indent="-685800">
              <a:buFont typeface="Arial" panose="020B0604020202020204" pitchFamily="34" charset="0"/>
              <a:buChar char="•"/>
            </a:pPr>
            <a:r>
              <a:rPr lang="en-US" sz="4800" dirty="0" smtClean="0"/>
              <a:t>Conducted a literature search to determine best practices </a:t>
            </a:r>
          </a:p>
          <a:p>
            <a:pPr marL="685800" indent="-685800">
              <a:buFont typeface="Arial" panose="020B0604020202020204" pitchFamily="34" charset="0"/>
              <a:buChar char="•"/>
            </a:pPr>
            <a:r>
              <a:rPr lang="en-US" sz="4800" dirty="0" smtClean="0"/>
              <a:t>Utilized  DHHS guidelines and IAPAC guidelines</a:t>
            </a:r>
          </a:p>
          <a:p>
            <a:pPr marL="685800" indent="-685800">
              <a:buFont typeface="Arial" panose="020B0604020202020204" pitchFamily="34" charset="0"/>
              <a:buChar char="•"/>
            </a:pPr>
            <a:r>
              <a:rPr lang="en-US" sz="4800" dirty="0"/>
              <a:t>C</a:t>
            </a:r>
            <a:r>
              <a:rPr lang="en-US" sz="4800" dirty="0" smtClean="0"/>
              <a:t>ompleted process flow diagrams for  clinical &amp; non-clinical processes </a:t>
            </a:r>
          </a:p>
          <a:p>
            <a:pPr marL="685800" indent="-685800">
              <a:buFont typeface="Arial" panose="020B0604020202020204" pitchFamily="34" charset="0"/>
              <a:buChar char="•"/>
            </a:pPr>
            <a:r>
              <a:rPr lang="en-US" sz="4800" dirty="0" smtClean="0"/>
              <a:t>Incorporated evidence-based strategies into an adherence program</a:t>
            </a:r>
          </a:p>
          <a:p>
            <a:pPr marL="685800" indent="-685800">
              <a:buFont typeface="Arial" panose="020B0604020202020204" pitchFamily="34" charset="0"/>
              <a:buChar char="•"/>
            </a:pPr>
            <a:r>
              <a:rPr lang="en-US" sz="4800" dirty="0"/>
              <a:t>D</a:t>
            </a:r>
            <a:r>
              <a:rPr lang="en-US" sz="4800" dirty="0" smtClean="0"/>
              <a:t>eveloped an algorithm for  clinical management of unsuppressed patients</a:t>
            </a:r>
            <a:endParaRPr lang="en-US" sz="4800" dirty="0"/>
          </a:p>
        </p:txBody>
      </p:sp>
      <p:sp>
        <p:nvSpPr>
          <p:cNvPr id="15" name="TextBox 14"/>
          <p:cNvSpPr txBox="1"/>
          <p:nvPr/>
        </p:nvSpPr>
        <p:spPr>
          <a:xfrm>
            <a:off x="35857542" y="6109091"/>
            <a:ext cx="11919858" cy="4801314"/>
          </a:xfrm>
          <a:prstGeom prst="rect">
            <a:avLst/>
          </a:prstGeom>
          <a:noFill/>
        </p:spPr>
        <p:txBody>
          <a:bodyPr wrap="square" rtlCol="0">
            <a:spAutoFit/>
          </a:bodyPr>
          <a:lstStyle/>
          <a:p>
            <a:pPr algn="ctr"/>
            <a:r>
              <a:rPr lang="en-US" sz="6600" b="1" dirty="0" smtClean="0">
                <a:effectLst>
                  <a:outerShdw blurRad="38100" dist="38100" dir="2700000" algn="tl">
                    <a:srgbClr val="000000">
                      <a:alpha val="43137"/>
                    </a:srgbClr>
                  </a:outerShdw>
                </a:effectLst>
              </a:rPr>
              <a:t>Results</a:t>
            </a:r>
            <a:endParaRPr lang="en-US" sz="6600" b="1" dirty="0">
              <a:effectLst>
                <a:outerShdw blurRad="38100" dist="38100" dir="2700000" algn="tl">
                  <a:srgbClr val="000000">
                    <a:alpha val="43137"/>
                  </a:srgbClr>
                </a:outerShdw>
              </a:effectLst>
            </a:endParaRPr>
          </a:p>
          <a:p>
            <a:pPr algn="just"/>
            <a:r>
              <a:rPr lang="en-US" sz="4800" dirty="0" smtClean="0"/>
              <a:t>Viral </a:t>
            </a:r>
            <a:r>
              <a:rPr lang="en-US" sz="4800" dirty="0"/>
              <a:t>load suppression </a:t>
            </a:r>
            <a:r>
              <a:rPr lang="en-US" sz="4800" b="1" dirty="0"/>
              <a:t>increased 19%, </a:t>
            </a:r>
            <a:r>
              <a:rPr lang="en-US" sz="4800" dirty="0"/>
              <a:t>from 67% of all patients to 79%.  </a:t>
            </a:r>
            <a:endParaRPr lang="en-US" sz="4800" dirty="0" smtClean="0"/>
          </a:p>
          <a:p>
            <a:pPr algn="just"/>
            <a:endParaRPr lang="en-US" sz="4800" dirty="0" smtClean="0"/>
          </a:p>
          <a:p>
            <a:pPr algn="just"/>
            <a:endParaRPr lang="en-US" sz="4800" dirty="0"/>
          </a:p>
          <a:p>
            <a:pPr algn="just"/>
            <a:endParaRPr lang="en-US" sz="4800" dirty="0"/>
          </a:p>
        </p:txBody>
      </p:sp>
      <p:sp>
        <p:nvSpPr>
          <p:cNvPr id="18" name="TextBox 17"/>
          <p:cNvSpPr txBox="1"/>
          <p:nvPr/>
        </p:nvSpPr>
        <p:spPr>
          <a:xfrm>
            <a:off x="36499800" y="19356872"/>
            <a:ext cx="11277600" cy="13665279"/>
          </a:xfrm>
          <a:prstGeom prst="rect">
            <a:avLst/>
          </a:prstGeom>
          <a:noFill/>
          <a:ln w="76200">
            <a:solidFill>
              <a:schemeClr val="accent1"/>
            </a:solidFill>
          </a:ln>
        </p:spPr>
        <p:txBody>
          <a:bodyPr wrap="square" rtlCol="0">
            <a:spAutoFit/>
          </a:bodyPr>
          <a:lstStyle/>
          <a:p>
            <a:pPr algn="ctr"/>
            <a:r>
              <a:rPr lang="en-US" sz="6600" b="1" dirty="0" smtClean="0">
                <a:effectLst>
                  <a:outerShdw blurRad="38100" dist="38100" dir="2700000" algn="tl">
                    <a:srgbClr val="000000">
                      <a:alpha val="43137"/>
                    </a:srgbClr>
                  </a:outerShdw>
                </a:effectLst>
              </a:rPr>
              <a:t>Conclusions </a:t>
            </a:r>
          </a:p>
          <a:p>
            <a:pPr algn="just"/>
            <a:endParaRPr lang="en-US" sz="4800" dirty="0"/>
          </a:p>
          <a:p>
            <a:pPr algn="just"/>
            <a:r>
              <a:rPr lang="en-US" sz="4800" dirty="0" smtClean="0"/>
              <a:t>An individualized, patient-centered approach incorporating evidence-based clinical guidelines is effective in achieving viral load suppression for many patients.  We developed a clinical management guideline based on Department of Health and Human Services (DHHS) guidelines and adherence guidelines published by the International Association of Physicians in AIDS Care (IAPAC) and other published studies. Our results indicate that a combination of current clinical practice guidelines and adherence counseling which utilizes motivational interviewing techniques can help patients to improve and maintain adherence to ART. </a:t>
            </a:r>
            <a:endParaRPr lang="en-US" sz="4800" dirty="0"/>
          </a:p>
        </p:txBody>
      </p:sp>
      <p:graphicFrame>
        <p:nvGraphicFramePr>
          <p:cNvPr id="20" name="Chart 19"/>
          <p:cNvGraphicFramePr>
            <a:graphicFrameLocks noGrp="1"/>
          </p:cNvGraphicFramePr>
          <p:nvPr>
            <p:extLst>
              <p:ext uri="{D42A27DB-BD31-4B8C-83A1-F6EECF244321}">
                <p14:modId xmlns:p14="http://schemas.microsoft.com/office/powerpoint/2010/main" val="4042443437"/>
              </p:ext>
            </p:extLst>
          </p:nvPr>
        </p:nvGraphicFramePr>
        <p:xfrm>
          <a:off x="36499800" y="9525000"/>
          <a:ext cx="11114314" cy="8309796"/>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Canvas 2"/>
          <p:cNvGrpSpPr/>
          <p:nvPr/>
        </p:nvGrpSpPr>
        <p:grpSpPr>
          <a:xfrm>
            <a:off x="22030048" y="19923942"/>
            <a:ext cx="10278752" cy="9652530"/>
            <a:chOff x="0" y="0"/>
            <a:chExt cx="9106535" cy="5986145"/>
          </a:xfrm>
        </p:grpSpPr>
        <p:sp>
          <p:nvSpPr>
            <p:cNvPr id="11" name="Rectangle 10"/>
            <p:cNvSpPr/>
            <p:nvPr/>
          </p:nvSpPr>
          <p:spPr>
            <a:xfrm>
              <a:off x="0" y="0"/>
              <a:ext cx="9106535" cy="5986145"/>
            </a:xfrm>
            <a:prstGeom prst="rect">
              <a:avLst/>
            </a:prstGeom>
            <a:noFill/>
            <a:ln>
              <a:noFill/>
            </a:ln>
          </p:spPr>
        </p:sp>
        <p:sp>
          <p:nvSpPr>
            <p:cNvPr id="12" name="Rectangle 11" descr="10%"/>
            <p:cNvSpPr>
              <a:spLocks noChangeArrowheads="1"/>
            </p:cNvSpPr>
            <p:nvPr/>
          </p:nvSpPr>
          <p:spPr bwMode="auto">
            <a:xfrm>
              <a:off x="2057400" y="3086500"/>
              <a:ext cx="1554480" cy="684877"/>
            </a:xfrm>
            <a:prstGeom prst="rect">
              <a:avLst/>
            </a:prstGeom>
            <a:solidFill>
              <a:schemeClr val="accent1">
                <a:lumMod val="20000"/>
                <a:lumOff val="80000"/>
              </a:schemeClr>
            </a:solidFill>
            <a:ln w="9525">
              <a:solidFill>
                <a:srgbClr val="00000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Formulate &amp; Implement Adherence Plan</a:t>
              </a:r>
              <a:endParaRPr lang="en-US" sz="1600" dirty="0">
                <a:effectLst/>
                <a:latin typeface="Times New Roman"/>
                <a:ea typeface="Times New Roman"/>
              </a:endParaRPr>
            </a:p>
          </p:txBody>
        </p:sp>
        <p:sp>
          <p:nvSpPr>
            <p:cNvPr id="16" name="Rectangle 15"/>
            <p:cNvSpPr>
              <a:spLocks noChangeArrowheads="1"/>
            </p:cNvSpPr>
            <p:nvPr/>
          </p:nvSpPr>
          <p:spPr bwMode="auto">
            <a:xfrm>
              <a:off x="4229099" y="4800968"/>
              <a:ext cx="1366918" cy="34243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spcBef>
                  <a:spcPts val="0"/>
                </a:spcBef>
                <a:spcAft>
                  <a:spcPts val="0"/>
                </a:spcAft>
              </a:pPr>
              <a:r>
                <a:rPr lang="en-US" sz="1600" b="1" dirty="0">
                  <a:effectLst/>
                  <a:latin typeface="Arial"/>
                  <a:ea typeface="Times New Roman"/>
                </a:rPr>
                <a:t>2nd VL  &gt;200</a:t>
              </a:r>
              <a:endParaRPr lang="en-US" sz="1600" dirty="0">
                <a:effectLst/>
                <a:latin typeface="Times New Roman"/>
                <a:ea typeface="Times New Roman"/>
              </a:endParaRPr>
            </a:p>
          </p:txBody>
        </p:sp>
        <p:sp>
          <p:nvSpPr>
            <p:cNvPr id="17" name="Rectangle 16"/>
            <p:cNvSpPr>
              <a:spLocks noChangeArrowheads="1"/>
            </p:cNvSpPr>
            <p:nvPr/>
          </p:nvSpPr>
          <p:spPr bwMode="auto">
            <a:xfrm flipH="1">
              <a:off x="485774" y="1257126"/>
              <a:ext cx="2152649" cy="456206"/>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Adherence Assessment at Next Appointment</a:t>
              </a:r>
              <a:endParaRPr lang="en-US" sz="1600" dirty="0">
                <a:effectLst/>
                <a:latin typeface="Times New Roman"/>
                <a:ea typeface="Times New Roman"/>
              </a:endParaRPr>
            </a:p>
          </p:txBody>
        </p:sp>
        <p:sp>
          <p:nvSpPr>
            <p:cNvPr id="21" name="Rectangle 20"/>
            <p:cNvSpPr>
              <a:spLocks noChangeArrowheads="1"/>
            </p:cNvSpPr>
            <p:nvPr/>
          </p:nvSpPr>
          <p:spPr bwMode="auto">
            <a:xfrm>
              <a:off x="2181223" y="3971924"/>
              <a:ext cx="1362076" cy="485467"/>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Recheck VL in 3 months or less</a:t>
              </a:r>
              <a:endParaRPr lang="en-US" sz="1600" dirty="0">
                <a:effectLst/>
                <a:latin typeface="Times New Roman"/>
                <a:ea typeface="Times New Roman"/>
              </a:endParaRPr>
            </a:p>
          </p:txBody>
        </p:sp>
        <p:sp>
          <p:nvSpPr>
            <p:cNvPr id="22" name="Rectangle 21"/>
            <p:cNvSpPr>
              <a:spLocks noChangeArrowheads="1"/>
            </p:cNvSpPr>
            <p:nvPr/>
          </p:nvSpPr>
          <p:spPr bwMode="auto">
            <a:xfrm>
              <a:off x="667792" y="4572297"/>
              <a:ext cx="1389608" cy="40387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spcBef>
                  <a:spcPts val="0"/>
                </a:spcBef>
                <a:spcAft>
                  <a:spcPts val="0"/>
                </a:spcAft>
              </a:pPr>
              <a:r>
                <a:rPr lang="en-US" sz="1600" b="1" dirty="0">
                  <a:effectLst/>
                  <a:latin typeface="Arial"/>
                  <a:ea typeface="Times New Roman"/>
                </a:rPr>
                <a:t>2nd VL  &lt;200</a:t>
              </a:r>
              <a:endParaRPr lang="en-US" sz="1600" dirty="0">
                <a:effectLst/>
                <a:latin typeface="Times New Roman"/>
                <a:ea typeface="Times New Roman"/>
              </a:endParaRPr>
            </a:p>
          </p:txBody>
        </p:sp>
        <p:sp>
          <p:nvSpPr>
            <p:cNvPr id="23" name="Rectangle 22" descr="10%"/>
            <p:cNvSpPr>
              <a:spLocks noChangeArrowheads="1"/>
            </p:cNvSpPr>
            <p:nvPr/>
          </p:nvSpPr>
          <p:spPr bwMode="auto">
            <a:xfrm flipH="1">
              <a:off x="3401581" y="1150093"/>
              <a:ext cx="2105026" cy="684877"/>
            </a:xfrm>
            <a:prstGeom prst="rect">
              <a:avLst/>
            </a:prstGeom>
            <a:solidFill>
              <a:schemeClr val="accent1">
                <a:lumMod val="20000"/>
                <a:lumOff val="80000"/>
              </a:schemeClr>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Adherence Assessment  by phone or in-person within 2 weeks</a:t>
              </a:r>
              <a:endParaRPr lang="en-US" sz="1600" dirty="0">
                <a:effectLst/>
                <a:latin typeface="Times New Roman"/>
                <a:ea typeface="Times New Roman"/>
              </a:endParaRPr>
            </a:p>
          </p:txBody>
        </p:sp>
        <p:cxnSp>
          <p:nvCxnSpPr>
            <p:cNvPr id="24" name="Line 12"/>
            <p:cNvCxnSpPr/>
            <p:nvPr/>
          </p:nvCxnSpPr>
          <p:spPr bwMode="auto">
            <a:xfrm>
              <a:off x="1828800" y="2444853"/>
              <a:ext cx="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18"/>
            <p:cNvCxnSpPr/>
            <p:nvPr/>
          </p:nvCxnSpPr>
          <p:spPr bwMode="auto">
            <a:xfrm>
              <a:off x="4457700" y="4273089"/>
              <a:ext cx="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6" name="Rectangle 25"/>
            <p:cNvSpPr>
              <a:spLocks noChangeArrowheads="1"/>
            </p:cNvSpPr>
            <p:nvPr/>
          </p:nvSpPr>
          <p:spPr bwMode="auto">
            <a:xfrm flipH="1">
              <a:off x="667792" y="342439"/>
              <a:ext cx="1618208" cy="343576"/>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marL="0" marR="0">
                <a:spcBef>
                  <a:spcPts val="0"/>
                </a:spcBef>
                <a:spcAft>
                  <a:spcPts val="0"/>
                </a:spcAft>
              </a:pPr>
              <a:r>
                <a:rPr lang="en-US" sz="1600" b="1" dirty="0">
                  <a:effectLst/>
                  <a:latin typeface="Arial"/>
                  <a:ea typeface="Times New Roman"/>
                </a:rPr>
                <a:t>Viral Load &lt; 200</a:t>
              </a:r>
              <a:endParaRPr lang="en-US" sz="1600" dirty="0">
                <a:effectLst/>
                <a:latin typeface="Times New Roman"/>
                <a:ea typeface="Times New Roman"/>
              </a:endParaRPr>
            </a:p>
          </p:txBody>
        </p:sp>
        <p:sp>
          <p:nvSpPr>
            <p:cNvPr id="27" name="Rectangle 26"/>
            <p:cNvSpPr>
              <a:spLocks noChangeArrowheads="1"/>
            </p:cNvSpPr>
            <p:nvPr/>
          </p:nvSpPr>
          <p:spPr bwMode="auto">
            <a:xfrm flipH="1">
              <a:off x="3543298" y="342439"/>
              <a:ext cx="1759349" cy="343576"/>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Viral Load &gt; 200</a:t>
              </a:r>
              <a:endParaRPr lang="en-US" sz="1600" dirty="0">
                <a:effectLst/>
                <a:latin typeface="Times New Roman"/>
                <a:ea typeface="Times New Roman"/>
              </a:endParaRPr>
            </a:p>
          </p:txBody>
        </p:sp>
        <p:cxnSp>
          <p:nvCxnSpPr>
            <p:cNvPr id="28" name="Line 36"/>
            <p:cNvCxnSpPr/>
            <p:nvPr/>
          </p:nvCxnSpPr>
          <p:spPr bwMode="auto">
            <a:xfrm>
              <a:off x="1485900" y="686015"/>
              <a:ext cx="0" cy="57111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9" name="Rectangle 28"/>
            <p:cNvSpPr>
              <a:spLocks noChangeArrowheads="1"/>
            </p:cNvSpPr>
            <p:nvPr/>
          </p:nvSpPr>
          <p:spPr bwMode="auto">
            <a:xfrm>
              <a:off x="2286000" y="2171812"/>
              <a:ext cx="1143000" cy="68601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Adherence Issues Identified</a:t>
              </a:r>
              <a:endParaRPr lang="en-US" sz="1600" dirty="0">
                <a:effectLst/>
                <a:latin typeface="Times New Roman"/>
                <a:ea typeface="Times New Roman"/>
              </a:endParaRPr>
            </a:p>
          </p:txBody>
        </p:sp>
        <p:cxnSp>
          <p:nvCxnSpPr>
            <p:cNvPr id="30" name="Line 45"/>
            <p:cNvCxnSpPr/>
            <p:nvPr/>
          </p:nvCxnSpPr>
          <p:spPr bwMode="auto">
            <a:xfrm>
              <a:off x="4114800" y="686015"/>
              <a:ext cx="0" cy="45734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1" name="Line 46"/>
            <p:cNvCxnSpPr/>
            <p:nvPr/>
          </p:nvCxnSpPr>
          <p:spPr bwMode="auto">
            <a:xfrm>
              <a:off x="1943100" y="1714469"/>
              <a:ext cx="342900" cy="45734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2" name="Line 47"/>
            <p:cNvCxnSpPr/>
            <p:nvPr/>
          </p:nvCxnSpPr>
          <p:spPr bwMode="auto">
            <a:xfrm flipH="1">
              <a:off x="3429000" y="1828236"/>
              <a:ext cx="228600" cy="34357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3" name="Line 48"/>
            <p:cNvCxnSpPr/>
            <p:nvPr/>
          </p:nvCxnSpPr>
          <p:spPr bwMode="auto">
            <a:xfrm>
              <a:off x="2857500" y="2857828"/>
              <a:ext cx="0" cy="22867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4" name="Line 61"/>
            <p:cNvCxnSpPr/>
            <p:nvPr/>
          </p:nvCxnSpPr>
          <p:spPr bwMode="auto">
            <a:xfrm flipH="1">
              <a:off x="2057400" y="4457392"/>
              <a:ext cx="228600" cy="11490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5" name="Line 67"/>
            <p:cNvCxnSpPr/>
            <p:nvPr/>
          </p:nvCxnSpPr>
          <p:spPr bwMode="auto">
            <a:xfrm>
              <a:off x="1485900" y="5029640"/>
              <a:ext cx="0" cy="45620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36" name="Rectangle 35"/>
            <p:cNvSpPr>
              <a:spLocks noChangeArrowheads="1"/>
            </p:cNvSpPr>
            <p:nvPr/>
          </p:nvSpPr>
          <p:spPr bwMode="auto">
            <a:xfrm>
              <a:off x="371475" y="2171812"/>
              <a:ext cx="1343025" cy="45734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No Adherence Issues</a:t>
              </a:r>
              <a:endParaRPr lang="en-US" sz="1600" dirty="0">
                <a:effectLst/>
                <a:latin typeface="Times New Roman"/>
                <a:ea typeface="Times New Roman"/>
              </a:endParaRPr>
            </a:p>
          </p:txBody>
        </p:sp>
        <p:sp>
          <p:nvSpPr>
            <p:cNvPr id="37" name="Rectangle 36"/>
            <p:cNvSpPr>
              <a:spLocks noChangeArrowheads="1"/>
            </p:cNvSpPr>
            <p:nvPr/>
          </p:nvSpPr>
          <p:spPr bwMode="auto">
            <a:xfrm>
              <a:off x="4114800" y="2285579"/>
              <a:ext cx="1314450" cy="45734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No Adherence Issues</a:t>
              </a:r>
              <a:endParaRPr lang="en-US" sz="1600" dirty="0">
                <a:effectLst/>
                <a:latin typeface="Times New Roman"/>
                <a:ea typeface="Times New Roman"/>
              </a:endParaRPr>
            </a:p>
          </p:txBody>
        </p:sp>
        <p:cxnSp>
          <p:nvCxnSpPr>
            <p:cNvPr id="38" name="Line 71"/>
            <p:cNvCxnSpPr/>
            <p:nvPr/>
          </p:nvCxnSpPr>
          <p:spPr bwMode="auto">
            <a:xfrm>
              <a:off x="1143000" y="1714469"/>
              <a:ext cx="0" cy="45734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9" name="Line 72"/>
            <p:cNvCxnSpPr/>
            <p:nvPr/>
          </p:nvCxnSpPr>
          <p:spPr bwMode="auto">
            <a:xfrm>
              <a:off x="4686300" y="1828236"/>
              <a:ext cx="0" cy="45734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0" name="Line 73"/>
            <p:cNvCxnSpPr/>
            <p:nvPr/>
          </p:nvCxnSpPr>
          <p:spPr bwMode="auto">
            <a:xfrm>
              <a:off x="1028700" y="2629156"/>
              <a:ext cx="457200" cy="194314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41" name="Rectangle 40"/>
            <p:cNvSpPr>
              <a:spLocks noChangeArrowheads="1"/>
            </p:cNvSpPr>
            <p:nvPr/>
          </p:nvSpPr>
          <p:spPr bwMode="auto">
            <a:xfrm>
              <a:off x="3886199" y="3200266"/>
              <a:ext cx="2452428" cy="1257126"/>
            </a:xfrm>
            <a:prstGeom prst="rect">
              <a:avLst/>
            </a:prstGeom>
            <a:solidFill>
              <a:schemeClr val="accent1">
                <a:lumMod val="20000"/>
                <a:lumOff val="80000"/>
              </a:schemeClr>
            </a:solidFill>
            <a:ln w="9525">
              <a:solidFill>
                <a:srgbClr val="000000"/>
              </a:solidFill>
              <a:miter lim="800000"/>
              <a:headEnd/>
              <a:tailEnd/>
            </a:ln>
          </p:spPr>
          <p:txBody>
            <a:bodyPr rot="0" vert="horz" wrap="square" lIns="91440" tIns="45720" rIns="91440" bIns="45720" anchor="t" anchorCtr="0" upright="1">
              <a:noAutofit/>
            </a:bodyPr>
            <a:lstStyle/>
            <a:p>
              <a:pPr marL="342900" marR="0" lvl="0" indent="-342900">
                <a:spcBef>
                  <a:spcPts val="0"/>
                </a:spcBef>
                <a:spcAft>
                  <a:spcPts val="0"/>
                </a:spcAft>
                <a:buFont typeface="Symbol"/>
                <a:buChar char=""/>
                <a:tabLst>
                  <a:tab pos="228600" algn="l"/>
                </a:tabLst>
              </a:pPr>
              <a:r>
                <a:rPr lang="en-US" sz="1600" b="1" dirty="0">
                  <a:effectLst/>
                  <a:latin typeface="Arial"/>
                  <a:ea typeface="Times New Roman"/>
                </a:rPr>
                <a:t>Consider /Do Genotype</a:t>
              </a:r>
              <a:endParaRPr lang="en-US" sz="1600" dirty="0">
                <a:effectLst/>
                <a:latin typeface="Times New Roman"/>
                <a:ea typeface="Times New Roman"/>
              </a:endParaRPr>
            </a:p>
            <a:p>
              <a:pPr marL="342900" marR="0" lvl="0" indent="-342900">
                <a:spcBef>
                  <a:spcPts val="0"/>
                </a:spcBef>
                <a:spcAft>
                  <a:spcPts val="0"/>
                </a:spcAft>
                <a:buFont typeface="Symbol"/>
                <a:buChar char=""/>
                <a:tabLst>
                  <a:tab pos="228600" algn="l"/>
                </a:tabLst>
              </a:pPr>
              <a:r>
                <a:rPr lang="en-US" sz="1600" b="1" dirty="0">
                  <a:effectLst/>
                  <a:latin typeface="Arial"/>
                  <a:ea typeface="Times New Roman"/>
                </a:rPr>
                <a:t>Consider/Do Tropism &amp; HLAB5701</a:t>
              </a:r>
              <a:endParaRPr lang="en-US" sz="1600" dirty="0">
                <a:effectLst/>
                <a:latin typeface="Times New Roman"/>
                <a:ea typeface="Times New Roman"/>
              </a:endParaRPr>
            </a:p>
            <a:p>
              <a:pPr marL="342900" marR="0" lvl="0" indent="-342900">
                <a:spcBef>
                  <a:spcPts val="0"/>
                </a:spcBef>
                <a:spcAft>
                  <a:spcPts val="0"/>
                </a:spcAft>
                <a:buFont typeface="Symbol"/>
                <a:buChar char=""/>
                <a:tabLst>
                  <a:tab pos="228600" algn="l"/>
                </a:tabLst>
              </a:pPr>
              <a:r>
                <a:rPr lang="en-US" sz="1600" b="1" dirty="0">
                  <a:effectLst/>
                  <a:latin typeface="Arial"/>
                  <a:ea typeface="Times New Roman"/>
                </a:rPr>
                <a:t>Evaluate for Drug-Drug Interactions</a:t>
              </a:r>
              <a:endParaRPr lang="en-US" sz="1600" dirty="0">
                <a:effectLst/>
                <a:latin typeface="Times New Roman"/>
                <a:ea typeface="Times New Roman"/>
              </a:endParaRPr>
            </a:p>
            <a:p>
              <a:pPr marL="342900" marR="0" lvl="0" indent="-342900">
                <a:spcBef>
                  <a:spcPts val="0"/>
                </a:spcBef>
                <a:spcAft>
                  <a:spcPts val="0"/>
                </a:spcAft>
                <a:buFont typeface="Symbol"/>
                <a:buChar char=""/>
                <a:tabLst>
                  <a:tab pos="228600" algn="l"/>
                </a:tabLst>
              </a:pPr>
              <a:r>
                <a:rPr lang="en-US" sz="1600" b="1" dirty="0">
                  <a:effectLst/>
                  <a:latin typeface="Arial"/>
                  <a:ea typeface="Times New Roman"/>
                </a:rPr>
                <a:t>Consider/ Make Med </a:t>
              </a:r>
              <a:r>
                <a:rPr lang="en-US" sz="1600" b="1" dirty="0">
                  <a:effectLst/>
                  <a:latin typeface="Arial"/>
                  <a:ea typeface="Times New Roman"/>
                  <a:cs typeface="Arial"/>
                  <a:sym typeface="Symbol"/>
                </a:rPr>
                <a:t></a:t>
              </a:r>
              <a:endParaRPr lang="en-US" sz="1600" dirty="0">
                <a:effectLst/>
                <a:latin typeface="Times New Roman"/>
                <a:ea typeface="Times New Roman"/>
              </a:endParaRPr>
            </a:p>
          </p:txBody>
        </p:sp>
        <p:cxnSp>
          <p:nvCxnSpPr>
            <p:cNvPr id="42" name="Line 75"/>
            <p:cNvCxnSpPr/>
            <p:nvPr/>
          </p:nvCxnSpPr>
          <p:spPr bwMode="auto">
            <a:xfrm>
              <a:off x="4686300" y="2742923"/>
              <a:ext cx="0" cy="45734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3" name="Line 76"/>
            <p:cNvCxnSpPr/>
            <p:nvPr/>
          </p:nvCxnSpPr>
          <p:spPr bwMode="auto">
            <a:xfrm>
              <a:off x="4686300" y="4457392"/>
              <a:ext cx="0" cy="343576"/>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44" name="Line 77"/>
            <p:cNvCxnSpPr/>
            <p:nvPr/>
          </p:nvCxnSpPr>
          <p:spPr bwMode="auto">
            <a:xfrm flipH="1">
              <a:off x="3543300" y="4114953"/>
              <a:ext cx="342900" cy="11376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5" name="Line 78"/>
            <p:cNvCxnSpPr/>
            <p:nvPr/>
          </p:nvCxnSpPr>
          <p:spPr bwMode="auto">
            <a:xfrm>
              <a:off x="3543300" y="4457392"/>
              <a:ext cx="685800" cy="45734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6" name="Line 79"/>
            <p:cNvCxnSpPr/>
            <p:nvPr/>
          </p:nvCxnSpPr>
          <p:spPr bwMode="auto">
            <a:xfrm>
              <a:off x="4572000" y="5143407"/>
              <a:ext cx="0" cy="3868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7" name="Line 48"/>
            <p:cNvCxnSpPr/>
            <p:nvPr/>
          </p:nvCxnSpPr>
          <p:spPr bwMode="auto">
            <a:xfrm>
              <a:off x="2799375" y="3771377"/>
              <a:ext cx="0" cy="2286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2" name="Rectangle 36"/>
          <p:cNvSpPr>
            <a:spLocks noChangeArrowheads="1"/>
          </p:cNvSpPr>
          <p:nvPr/>
        </p:nvSpPr>
        <p:spPr bwMode="auto">
          <a:xfrm>
            <a:off x="0" y="0"/>
            <a:ext cx="5120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49"/>
          <p:cNvSpPr>
            <a:spLocks noChangeArrowheads="1"/>
          </p:cNvSpPr>
          <p:nvPr/>
        </p:nvSpPr>
        <p:spPr bwMode="auto">
          <a:xfrm>
            <a:off x="0" y="6443663"/>
            <a:ext cx="5120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3" name="Text Box 35"/>
          <p:cNvSpPr txBox="1">
            <a:spLocks noChangeArrowheads="1"/>
          </p:cNvSpPr>
          <p:nvPr/>
        </p:nvSpPr>
        <p:spPr bwMode="auto">
          <a:xfrm>
            <a:off x="22916889" y="19228191"/>
            <a:ext cx="5098378" cy="848661"/>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800" b="1" dirty="0">
                <a:effectLst/>
                <a:latin typeface="Arial" panose="020B0604020202020204" pitchFamily="34" charset="0"/>
                <a:ea typeface="Times New Roman"/>
                <a:cs typeface="Arial" panose="020B0604020202020204" pitchFamily="34" charset="0"/>
              </a:rPr>
              <a:t>Easton Community HIV/AIDS Organization</a:t>
            </a:r>
            <a:endParaRPr lang="en-US" sz="1800" dirty="0">
              <a:effectLst/>
              <a:latin typeface="Arial" panose="020B0604020202020204" pitchFamily="34" charset="0"/>
              <a:ea typeface="Times New Roman"/>
              <a:cs typeface="Arial" panose="020B0604020202020204" pitchFamily="34" charset="0"/>
            </a:endParaRPr>
          </a:p>
          <a:p>
            <a:pPr marL="0" marR="0" algn="ctr">
              <a:spcBef>
                <a:spcPts val="0"/>
              </a:spcBef>
              <a:spcAft>
                <a:spcPts val="0"/>
              </a:spcAft>
            </a:pPr>
            <a:r>
              <a:rPr lang="en-US" sz="1800" b="1" dirty="0">
                <a:effectLst/>
                <a:latin typeface="Arial" panose="020B0604020202020204" pitchFamily="34" charset="0"/>
                <a:ea typeface="Times New Roman"/>
                <a:cs typeface="Arial" panose="020B0604020202020204" pitchFamily="34" charset="0"/>
              </a:rPr>
              <a:t>Guideline for Management of Unsuppressed Viral Load</a:t>
            </a:r>
            <a:endParaRPr lang="en-US" sz="1800" dirty="0">
              <a:effectLst/>
              <a:latin typeface="Arial" panose="020B0604020202020204" pitchFamily="34" charset="0"/>
              <a:ea typeface="Times New Roman"/>
              <a:cs typeface="Arial" panose="020B0604020202020204" pitchFamily="34" charset="0"/>
            </a:endParaRPr>
          </a:p>
        </p:txBody>
      </p:sp>
      <p:sp>
        <p:nvSpPr>
          <p:cNvPr id="84" name="Rectangle 83"/>
          <p:cNvSpPr>
            <a:spLocks noChangeArrowheads="1"/>
          </p:cNvSpPr>
          <p:nvPr/>
        </p:nvSpPr>
        <p:spPr bwMode="auto">
          <a:xfrm>
            <a:off x="26572626" y="28770828"/>
            <a:ext cx="2307174" cy="12611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Ongoing Adherence Monitoring and VL Testing at 2-3 Month Intervals Until Undetectable</a:t>
            </a:r>
            <a:endParaRPr lang="en-US" sz="1600" dirty="0">
              <a:effectLst/>
              <a:latin typeface="Times New Roman"/>
              <a:ea typeface="Times New Roman"/>
            </a:endParaRPr>
          </a:p>
        </p:txBody>
      </p:sp>
      <p:sp>
        <p:nvSpPr>
          <p:cNvPr id="85" name="Rectangle 84"/>
          <p:cNvSpPr>
            <a:spLocks noChangeArrowheads="1"/>
          </p:cNvSpPr>
          <p:nvPr/>
        </p:nvSpPr>
        <p:spPr bwMode="auto">
          <a:xfrm>
            <a:off x="22916889" y="28769749"/>
            <a:ext cx="1390685" cy="126218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600" b="1" dirty="0">
                <a:effectLst/>
                <a:latin typeface="Arial"/>
                <a:ea typeface="Times New Roman"/>
              </a:rPr>
              <a:t>Routine VL Monitoring Every 3-4 Months</a:t>
            </a:r>
            <a:endParaRPr lang="en-US" sz="1600" dirty="0">
              <a:effectLst/>
              <a:latin typeface="Times New Roman"/>
              <a:ea typeface="Times New Roman"/>
            </a:endParaRPr>
          </a:p>
        </p:txBody>
      </p:sp>
      <p:sp>
        <p:nvSpPr>
          <p:cNvPr id="6" name="Rectangle 98"/>
          <p:cNvSpPr>
            <a:spLocks noChangeArrowheads="1"/>
          </p:cNvSpPr>
          <p:nvPr/>
        </p:nvSpPr>
        <p:spPr bwMode="auto">
          <a:xfrm>
            <a:off x="52863" y="6553200"/>
            <a:ext cx="5120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TextBox 7"/>
          <p:cNvSpPr txBox="1"/>
          <p:nvPr/>
        </p:nvSpPr>
        <p:spPr>
          <a:xfrm>
            <a:off x="36336514" y="33477200"/>
            <a:ext cx="10805886" cy="5940088"/>
          </a:xfrm>
          <a:prstGeom prst="rect">
            <a:avLst/>
          </a:prstGeom>
          <a:noFill/>
        </p:spPr>
        <p:txBody>
          <a:bodyPr wrap="square" rtlCol="0">
            <a:spAutoFit/>
          </a:bodyPr>
          <a:lstStyle/>
          <a:p>
            <a:pPr algn="ctr" hangingPunct="0"/>
            <a:r>
              <a:rPr lang="en-US" sz="4400" dirty="0" smtClean="0"/>
              <a:t>References</a:t>
            </a:r>
          </a:p>
          <a:p>
            <a:pPr hangingPunct="0"/>
            <a:endParaRPr lang="en-US" sz="1600" dirty="0"/>
          </a:p>
          <a:p>
            <a:pPr hangingPunct="0"/>
            <a:r>
              <a:rPr lang="en-US" sz="1800" dirty="0" smtClean="0"/>
              <a:t>International </a:t>
            </a:r>
            <a:r>
              <a:rPr lang="en-US" sz="1800" dirty="0"/>
              <a:t>Association of Physicians in AIDS Care. (2012). </a:t>
            </a:r>
            <a:r>
              <a:rPr lang="en-US" sz="1800" i="1" dirty="0"/>
              <a:t>Guidelines for improving entry into and retention in care and antiretroviral adherence for persons with HIV: evidence-based recommendations from an International Association of Physicians in AIDS Care Panel.</a:t>
            </a:r>
            <a:r>
              <a:rPr lang="en-US" sz="1800" dirty="0"/>
              <a:t> Retrieved from Agency for Healthcare Research and Quality website: http://www.guideline.gov/content.aspx?id=36947&amp;search=iapac</a:t>
            </a:r>
          </a:p>
          <a:p>
            <a:pPr hangingPunct="0"/>
            <a:r>
              <a:rPr lang="en-US" sz="1800" dirty="0"/>
              <a:t>International Association of Physicians in AIDS Care website. (</a:t>
            </a:r>
            <a:r>
              <a:rPr lang="en-US" sz="1800" dirty="0" err="1"/>
              <a:t>n.d.</a:t>
            </a:r>
            <a:r>
              <a:rPr lang="en-US" sz="1800" dirty="0"/>
              <a:t>). </a:t>
            </a:r>
            <a:r>
              <a:rPr lang="en-US" sz="1800" dirty="0">
                <a:hlinkClick r:id="rId4"/>
              </a:rPr>
              <a:t>http://</a:t>
            </a:r>
            <a:r>
              <a:rPr lang="en-US" sz="1800" dirty="0" smtClean="0">
                <a:hlinkClick r:id="rId4"/>
              </a:rPr>
              <a:t>www.iapac.org/AboutUs01.html</a:t>
            </a:r>
            <a:endParaRPr lang="en-US" sz="1800" dirty="0" smtClean="0"/>
          </a:p>
          <a:p>
            <a:pPr hangingPunct="0"/>
            <a:endParaRPr lang="en-US" sz="1800" dirty="0"/>
          </a:p>
          <a:p>
            <a:pPr hangingPunct="0"/>
            <a:r>
              <a:rPr lang="en-US" sz="1800" dirty="0"/>
              <a:t>Panel on Antiretroviral Guidelines for Adults and Adolescents. (2012). </a:t>
            </a:r>
            <a:r>
              <a:rPr lang="en-US" sz="1800" i="1" dirty="0"/>
              <a:t>Guidelines for the use of antiretroviral agents in HIV-1 infected adults and adolescents</a:t>
            </a:r>
            <a:r>
              <a:rPr lang="en-US" sz="1800" dirty="0"/>
              <a:t>. Retrieved from </a:t>
            </a:r>
            <a:r>
              <a:rPr lang="en-US" sz="1800" dirty="0" err="1"/>
              <a:t>AIDSinfo</a:t>
            </a:r>
            <a:r>
              <a:rPr lang="en-US" sz="1800" dirty="0"/>
              <a:t> website: </a:t>
            </a:r>
            <a:r>
              <a:rPr lang="en-US" sz="1800" dirty="0">
                <a:hlinkClick r:id="rId5"/>
              </a:rPr>
              <a:t>http://</a:t>
            </a:r>
            <a:r>
              <a:rPr lang="en-US" sz="1800" dirty="0" smtClean="0">
                <a:hlinkClick r:id="rId5"/>
              </a:rPr>
              <a:t>www.aidsinfo.nih.gov/contentfiles/guidelines/adultandadolescentgl.pdf</a:t>
            </a:r>
            <a:endParaRPr lang="en-US" sz="1800" dirty="0" smtClean="0"/>
          </a:p>
          <a:p>
            <a:pPr hangingPunct="0"/>
            <a:endParaRPr lang="en-US" sz="1800" dirty="0"/>
          </a:p>
          <a:p>
            <a:pPr hangingPunct="0"/>
            <a:r>
              <a:rPr lang="en-US" sz="1800" dirty="0" err="1"/>
              <a:t>Rollnick</a:t>
            </a:r>
            <a:r>
              <a:rPr lang="en-US" sz="1800" dirty="0"/>
              <a:t>, S., Miller, W., &amp; Butler, C. (2008). </a:t>
            </a:r>
            <a:r>
              <a:rPr lang="en-US" sz="1800" i="1" dirty="0"/>
              <a:t>Motivational interviewing in health care</a:t>
            </a:r>
            <a:r>
              <a:rPr lang="en-US" sz="1800" dirty="0"/>
              <a:t>. New York, NY: Guilford </a:t>
            </a:r>
            <a:r>
              <a:rPr lang="en-US" sz="1800" dirty="0" smtClean="0"/>
              <a:t>.</a:t>
            </a:r>
          </a:p>
          <a:p>
            <a:pPr hangingPunct="0"/>
            <a:endParaRPr lang="en-US" sz="1800" dirty="0"/>
          </a:p>
          <a:p>
            <a:pPr hangingPunct="0"/>
            <a:r>
              <a:rPr lang="en-US" sz="1800" dirty="0" err="1"/>
              <a:t>Simoni</a:t>
            </a:r>
            <a:r>
              <a:rPr lang="en-US" sz="1800" dirty="0"/>
              <a:t>, J. M., </a:t>
            </a:r>
            <a:r>
              <a:rPr lang="en-US" sz="1800" dirty="0" err="1"/>
              <a:t>Amico</a:t>
            </a:r>
            <a:r>
              <a:rPr lang="en-US" sz="1800" dirty="0"/>
              <a:t>, R., Pearson, C., &amp; </a:t>
            </a:r>
            <a:r>
              <a:rPr lang="en-US" sz="1800" dirty="0" err="1"/>
              <a:t>Malow</a:t>
            </a:r>
            <a:r>
              <a:rPr lang="en-US" sz="1800" dirty="0"/>
              <a:t>, R. (2008). Strategies for promoting adherence to antiretroviral therapy: A review of the literature. </a:t>
            </a:r>
            <a:r>
              <a:rPr lang="en-US" sz="1800" i="1" dirty="0"/>
              <a:t>Current Infectious Disease Reports</a:t>
            </a:r>
            <a:r>
              <a:rPr lang="en-US" sz="1800" dirty="0"/>
              <a:t>, </a:t>
            </a:r>
            <a:r>
              <a:rPr lang="en-US" sz="1800" i="1" dirty="0"/>
              <a:t>10</a:t>
            </a:r>
            <a:r>
              <a:rPr lang="en-US" sz="1800" dirty="0"/>
              <a:t>, 515-521.</a:t>
            </a:r>
          </a:p>
          <a:p>
            <a:pPr hangingPunct="0"/>
            <a:endParaRPr lang="en-US" sz="1800" dirty="0"/>
          </a:p>
          <a:p>
            <a:pPr hangingPunct="0"/>
            <a:endParaRPr lang="en-US" sz="1800" dirty="0" smtClean="0"/>
          </a:p>
          <a:p>
            <a:pPr hangingPunct="0"/>
            <a:endParaRPr lang="en-US" sz="1600" dirty="0"/>
          </a:p>
          <a:p>
            <a:pPr hangingPunct="0"/>
            <a:endParaRPr lang="en-US" sz="1600" dirty="0"/>
          </a:p>
        </p:txBody>
      </p:sp>
      <p:sp>
        <p:nvSpPr>
          <p:cNvPr id="88" name="TextBox 87"/>
          <p:cNvSpPr txBox="1"/>
          <p:nvPr/>
        </p:nvSpPr>
        <p:spPr>
          <a:xfrm>
            <a:off x="19551872" y="30674441"/>
            <a:ext cx="12955154" cy="9571851"/>
          </a:xfrm>
          <a:prstGeom prst="rect">
            <a:avLst/>
          </a:prstGeom>
          <a:solidFill>
            <a:schemeClr val="accent1">
              <a:lumMod val="40000"/>
              <a:lumOff val="60000"/>
            </a:schemeClr>
          </a:solidFill>
        </p:spPr>
        <p:txBody>
          <a:bodyPr wrap="square" rtlCol="0">
            <a:spAutoFit/>
          </a:bodyPr>
          <a:lstStyle/>
          <a:p>
            <a:pPr algn="ctr"/>
            <a:r>
              <a:rPr lang="en-US" sz="3200" b="1" dirty="0" smtClean="0"/>
              <a:t>Adherence Counseling Using Motivational Interviewing </a:t>
            </a:r>
            <a:r>
              <a:rPr lang="en-US" sz="3200" b="1" dirty="0" smtClean="0"/>
              <a:t>Techniques (OARS)</a:t>
            </a:r>
            <a:endParaRPr lang="en-US" sz="3200" b="1" dirty="0" smtClean="0"/>
          </a:p>
          <a:p>
            <a:pPr algn="ctr"/>
            <a:endParaRPr lang="en-US" sz="3200" b="1" dirty="0" smtClean="0"/>
          </a:p>
          <a:p>
            <a:r>
              <a:rPr lang="en-US" sz="3200" b="1" dirty="0" smtClean="0"/>
              <a:t>Open-Ended Questions:</a:t>
            </a:r>
          </a:p>
          <a:p>
            <a:r>
              <a:rPr lang="en-US" sz="3200" dirty="0" smtClean="0"/>
              <a:t>    “It’s hard for many people  with HIV to take their medications.   So tell me how you find  that it’s going for you.”</a:t>
            </a:r>
          </a:p>
          <a:p>
            <a:r>
              <a:rPr lang="en-US" sz="3200" b="1" dirty="0" smtClean="0"/>
              <a:t>Affirmations:</a:t>
            </a:r>
          </a:p>
          <a:p>
            <a:r>
              <a:rPr lang="en-US" sz="3200" dirty="0"/>
              <a:t> </a:t>
            </a:r>
            <a:r>
              <a:rPr lang="en-US" sz="3200" dirty="0" smtClean="0"/>
              <a:t>    “You’ve done really well over the past year in coming to appointments and getting your lab work done.”</a:t>
            </a:r>
          </a:p>
          <a:p>
            <a:r>
              <a:rPr lang="en-US" sz="3200" b="1" dirty="0" smtClean="0"/>
              <a:t>Reflective Listening:</a:t>
            </a:r>
          </a:p>
          <a:p>
            <a:r>
              <a:rPr lang="en-US" sz="3200" dirty="0"/>
              <a:t> </a:t>
            </a:r>
            <a:r>
              <a:rPr lang="en-US" sz="3200" dirty="0" smtClean="0"/>
              <a:t>    “It sounds like you’re trying to juggle a lot of things right now and sometimes it’s hard for you to remember to take your pills.”</a:t>
            </a:r>
          </a:p>
          <a:p>
            <a:r>
              <a:rPr lang="en-US" sz="3200" b="1" dirty="0" smtClean="0"/>
              <a:t>Summaries:</a:t>
            </a:r>
          </a:p>
          <a:p>
            <a:r>
              <a:rPr lang="en-US" sz="3200" dirty="0"/>
              <a:t> </a:t>
            </a:r>
            <a:r>
              <a:rPr lang="en-US" sz="3200" dirty="0" smtClean="0"/>
              <a:t>    “ You’ve had to deal with some unexpected things in your personal life lately that have kind of taken your focus off of taking good care of yourself., But  you’re willing to try some new things to help you remember to take your medicines and  to keep in contact with us more frequently over the next several months until you’re back on track. </a:t>
            </a:r>
            <a:r>
              <a:rPr lang="en-US" sz="3200" dirty="0"/>
              <a:t> </a:t>
            </a:r>
            <a:r>
              <a:rPr lang="en-US" sz="3200" dirty="0" smtClean="0"/>
              <a:t>Let’s check back in a month and see how it’s going.”</a:t>
            </a:r>
          </a:p>
          <a:p>
            <a:endParaRPr lang="en-US" sz="4000" dirty="0"/>
          </a:p>
        </p:txBody>
      </p:sp>
    </p:spTree>
    <p:extLst>
      <p:ext uri="{BB962C8B-B14F-4D97-AF65-F5344CB8AC3E}">
        <p14:creationId xmlns:p14="http://schemas.microsoft.com/office/powerpoint/2010/main" val="865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TotalTime>
  <Words>833</Words>
  <Application>Microsoft Office PowerPoint</Application>
  <PresentationFormat>Custom</PresentationFormat>
  <Paragraphs>82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Vicky</dc:creator>
  <cp:lastModifiedBy>Vicky</cp:lastModifiedBy>
  <cp:revision>47</cp:revision>
  <dcterms:created xsi:type="dcterms:W3CDTF">2013-10-19T15:42:02Z</dcterms:created>
  <dcterms:modified xsi:type="dcterms:W3CDTF">2013-11-16T18:16:34Z</dcterms:modified>
</cp:coreProperties>
</file>