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"/>
  </p:notesMasterIdLst>
  <p:sldIdLst>
    <p:sldId id="271" r:id="rId3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Viral Load Suppression</a:t>
            </a:r>
            <a:r>
              <a:rPr lang="en-US" baseline="0"/>
              <a:t> ('11-'13) - Dogwood HC Network</a:t>
            </a:r>
            <a:endParaRPr lang="en-US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'VL Suppression'!$J$24</c:f>
              <c:strCache>
                <c:ptCount val="1"/>
                <c:pt idx="0">
                  <c:v>CWH</c:v>
                </c:pt>
              </c:strCache>
            </c:strRef>
          </c:tx>
          <c:cat>
            <c:numRef>
              <c:f>'VL Suppression'!$K$23:$O$23</c:f>
              <c:numCache>
                <c:formatCode>mmm\-yy</c:formatCode>
                <c:ptCount val="5"/>
                <c:pt idx="0">
                  <c:v>40878</c:v>
                </c:pt>
                <c:pt idx="1">
                  <c:v>41153</c:v>
                </c:pt>
                <c:pt idx="2">
                  <c:v>41214</c:v>
                </c:pt>
                <c:pt idx="3">
                  <c:v>41334</c:v>
                </c:pt>
                <c:pt idx="4">
                  <c:v>41426</c:v>
                </c:pt>
              </c:numCache>
            </c:numRef>
          </c:cat>
          <c:val>
            <c:numRef>
              <c:f>'VL Suppression'!$K$24:$O$24</c:f>
              <c:numCache>
                <c:formatCode>0%</c:formatCode>
                <c:ptCount val="5"/>
                <c:pt idx="0">
                  <c:v>0.71</c:v>
                </c:pt>
                <c:pt idx="1">
                  <c:v>0.78</c:v>
                </c:pt>
                <c:pt idx="2">
                  <c:v>0.79</c:v>
                </c:pt>
                <c:pt idx="3">
                  <c:v>0.77</c:v>
                </c:pt>
                <c:pt idx="4">
                  <c:v>0.77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'VL Suppression'!$J$25</c:f>
              <c:strCache>
                <c:ptCount val="1"/>
                <c:pt idx="0">
                  <c:v>RCHD</c:v>
                </c:pt>
              </c:strCache>
            </c:strRef>
          </c:tx>
          <c:cat>
            <c:numRef>
              <c:f>'VL Suppression'!$K$23:$O$23</c:f>
              <c:numCache>
                <c:formatCode>mmm\-yy</c:formatCode>
                <c:ptCount val="5"/>
                <c:pt idx="0">
                  <c:v>40878</c:v>
                </c:pt>
                <c:pt idx="1">
                  <c:v>41153</c:v>
                </c:pt>
                <c:pt idx="2">
                  <c:v>41214</c:v>
                </c:pt>
                <c:pt idx="3">
                  <c:v>41334</c:v>
                </c:pt>
                <c:pt idx="4">
                  <c:v>41426</c:v>
                </c:pt>
              </c:numCache>
            </c:numRef>
          </c:cat>
          <c:val>
            <c:numRef>
              <c:f>'VL Suppression'!$K$25:$O$25</c:f>
              <c:numCache>
                <c:formatCode>0%</c:formatCode>
                <c:ptCount val="5"/>
                <c:pt idx="0">
                  <c:v>0.79</c:v>
                </c:pt>
                <c:pt idx="1">
                  <c:v>0.79</c:v>
                </c:pt>
                <c:pt idx="2">
                  <c:v>0.77</c:v>
                </c:pt>
                <c:pt idx="3">
                  <c:v>0.73</c:v>
                </c:pt>
                <c:pt idx="4">
                  <c:v>0.72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'VL Suppression'!$J$26</c:f>
              <c:strCache>
                <c:ptCount val="1"/>
                <c:pt idx="0">
                  <c:v>RHCC</c:v>
                </c:pt>
              </c:strCache>
            </c:strRef>
          </c:tx>
          <c:cat>
            <c:numRef>
              <c:f>'VL Suppression'!$K$23:$O$23</c:f>
              <c:numCache>
                <c:formatCode>mmm\-yy</c:formatCode>
                <c:ptCount val="5"/>
                <c:pt idx="0">
                  <c:v>40878</c:v>
                </c:pt>
                <c:pt idx="1">
                  <c:v>41153</c:v>
                </c:pt>
                <c:pt idx="2">
                  <c:v>41214</c:v>
                </c:pt>
                <c:pt idx="3">
                  <c:v>41334</c:v>
                </c:pt>
                <c:pt idx="4">
                  <c:v>41426</c:v>
                </c:pt>
              </c:numCache>
            </c:numRef>
          </c:cat>
          <c:val>
            <c:numRef>
              <c:f>'VL Suppression'!$K$26:$O$26</c:f>
              <c:numCache>
                <c:formatCode>0%</c:formatCode>
                <c:ptCount val="5"/>
                <c:pt idx="0">
                  <c:v>0.71</c:v>
                </c:pt>
                <c:pt idx="1">
                  <c:v>0.57999999999999996</c:v>
                </c:pt>
                <c:pt idx="2">
                  <c:v>0.63</c:v>
                </c:pt>
                <c:pt idx="3">
                  <c:v>0.7</c:v>
                </c:pt>
                <c:pt idx="4">
                  <c:v>0.71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'VL Suppression'!$J$27</c:f>
              <c:strCache>
                <c:ptCount val="1"/>
                <c:pt idx="0">
                  <c:v>SR-AHEC</c:v>
                </c:pt>
              </c:strCache>
            </c:strRef>
          </c:tx>
          <c:cat>
            <c:numRef>
              <c:f>'VL Suppression'!$K$23:$O$23</c:f>
              <c:numCache>
                <c:formatCode>mmm\-yy</c:formatCode>
                <c:ptCount val="5"/>
                <c:pt idx="0">
                  <c:v>40878</c:v>
                </c:pt>
                <c:pt idx="1">
                  <c:v>41153</c:v>
                </c:pt>
                <c:pt idx="2">
                  <c:v>41214</c:v>
                </c:pt>
                <c:pt idx="3">
                  <c:v>41334</c:v>
                </c:pt>
                <c:pt idx="4">
                  <c:v>41426</c:v>
                </c:pt>
              </c:numCache>
            </c:numRef>
          </c:cat>
          <c:val>
            <c:numRef>
              <c:f>'VL Suppression'!$K$27:$O$27</c:f>
              <c:numCache>
                <c:formatCode>0%</c:formatCode>
                <c:ptCount val="5"/>
                <c:pt idx="0">
                  <c:v>0.74</c:v>
                </c:pt>
                <c:pt idx="1">
                  <c:v>0.72</c:v>
                </c:pt>
                <c:pt idx="2">
                  <c:v>0.72</c:v>
                </c:pt>
                <c:pt idx="3">
                  <c:v>0.76</c:v>
                </c:pt>
                <c:pt idx="4">
                  <c:v>0.75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'VL Suppression'!$J$28</c:f>
              <c:strCache>
                <c:ptCount val="1"/>
                <c:pt idx="0">
                  <c:v>Dogwood</c:v>
                </c:pt>
              </c:strCache>
            </c:strRef>
          </c:tx>
          <c:cat>
            <c:numRef>
              <c:f>'VL Suppression'!$K$23:$O$23</c:f>
              <c:numCache>
                <c:formatCode>mmm\-yy</c:formatCode>
                <c:ptCount val="5"/>
                <c:pt idx="0">
                  <c:v>40878</c:v>
                </c:pt>
                <c:pt idx="1">
                  <c:v>41153</c:v>
                </c:pt>
                <c:pt idx="2">
                  <c:v>41214</c:v>
                </c:pt>
                <c:pt idx="3">
                  <c:v>41334</c:v>
                </c:pt>
                <c:pt idx="4">
                  <c:v>41426</c:v>
                </c:pt>
              </c:numCache>
            </c:numRef>
          </c:cat>
          <c:val>
            <c:numRef>
              <c:f>'VL Suppression'!$K$28:$O$28</c:f>
              <c:numCache>
                <c:formatCode>0%</c:formatCode>
                <c:ptCount val="5"/>
                <c:pt idx="0">
                  <c:v>0.73</c:v>
                </c:pt>
                <c:pt idx="1">
                  <c:v>0.72</c:v>
                </c:pt>
                <c:pt idx="2">
                  <c:v>0.73</c:v>
                </c:pt>
                <c:pt idx="3">
                  <c:v>0.75</c:v>
                </c:pt>
                <c:pt idx="4">
                  <c:v>0.74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342656"/>
        <c:axId val="38344192"/>
      </c:lineChart>
      <c:dateAx>
        <c:axId val="38342656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crossAx val="38344192"/>
        <c:crosses val="autoZero"/>
        <c:auto val="1"/>
        <c:lblOffset val="100"/>
        <c:baseTimeUnit val="months"/>
      </c:dateAx>
      <c:valAx>
        <c:axId val="38344192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3834265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spPr>
    <a:scene3d>
      <a:camera prst="orthographicFront"/>
      <a:lightRig rig="threePt" dir="t"/>
    </a:scene3d>
    <a:sp3d prstMaterial="matte"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9F312-9400-451B-ABB7-246BD27B8F5C}" type="datetimeFigureOut">
              <a:rPr lang="en-US" smtClean="0"/>
              <a:t>8/15/2013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47EE1-6996-4D77-A662-EDC44DBA3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19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248400"/>
            <a:ext cx="2362200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058863" y="1057275"/>
            <a:ext cx="184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  <a:ea typeface="MS PGothic" pitchFamily="34" charset="-128"/>
              <a:cs typeface="Arial" pitchFamily="34" charset="0"/>
            </a:endParaRPr>
          </a:p>
        </p:txBody>
      </p:sp>
      <p:pic>
        <p:nvPicPr>
          <p:cNvPr id="7" name="Picture 7" descr="NQC_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3581400" cy="120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71563" y="2339975"/>
            <a:ext cx="7315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7175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546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99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5334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38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343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713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402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838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764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9095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7159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65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046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188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86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280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9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90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21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151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8328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0826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98425" y="6248400"/>
            <a:ext cx="466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fld id="{05E19A8C-E254-4DA2-A734-E895A30C36AA}" type="slidenum">
              <a:rPr lang="en-US" b="1">
                <a:solidFill>
                  <a:srgbClr val="FFFFFF"/>
                </a:solidFill>
                <a:ea typeface="MS PGothic" pitchFamily="34" charset="-128"/>
                <a:cs typeface="Arial" pitchFamily="34" charset="0"/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b="1">
              <a:solidFill>
                <a:srgbClr val="FFFFFF"/>
              </a:solidFill>
              <a:ea typeface="MS PGothic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03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aramond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MS PGothic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A9065263-A3A0-644C-BA98-0B02834CE6E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8/15/2013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AF898D2-F8C7-6A4E-BA5E-5A2059FF20B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32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762000"/>
          </a:xfrm>
        </p:spPr>
        <p:txBody>
          <a:bodyPr>
            <a:noAutofit/>
          </a:bodyPr>
          <a:lstStyle/>
          <a:p>
            <a:r>
              <a:rPr lang="en-US" sz="1600" b="1" i="1" dirty="0" smtClean="0"/>
              <a:t>Dogwood Healthcare Network</a:t>
            </a:r>
            <a:br>
              <a:rPr lang="en-US" sz="1600" b="1" i="1" dirty="0" smtClean="0"/>
            </a:br>
            <a:r>
              <a:rPr lang="en-US" sz="1600" b="1" i="1" dirty="0" smtClean="0"/>
              <a:t>Region 5</a:t>
            </a:r>
            <a:br>
              <a:rPr lang="en-US" sz="1600" b="1" i="1" dirty="0" smtClean="0"/>
            </a:br>
            <a:r>
              <a:rPr lang="en-US" sz="1600" b="1" i="1" dirty="0" smtClean="0"/>
              <a:t>Viral Load Suppression</a:t>
            </a:r>
            <a:endParaRPr lang="en-US" sz="1600" b="1" i="1" dirty="0"/>
          </a:p>
        </p:txBody>
      </p:sp>
      <p:graphicFrame>
        <p:nvGraphicFramePr>
          <p:cNvPr id="5" name="Chart 4" title="Viral Load Supression (11-13) Dogwood HC Network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5588973"/>
              </p:ext>
            </p:extLst>
          </p:nvPr>
        </p:nvGraphicFramePr>
        <p:xfrm>
          <a:off x="4800600" y="1270000"/>
          <a:ext cx="3886200" cy="4962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04800" y="1295400"/>
            <a:ext cx="4724400" cy="3124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dirty="0" smtClean="0">
                <a:solidFill>
                  <a:prstClr val="black"/>
                </a:solidFill>
                <a:ea typeface="ＭＳ Ｐゴシック" pitchFamily="34" charset="-128"/>
              </a:rPr>
              <a:t>Trends? </a:t>
            </a:r>
          </a:p>
          <a:p>
            <a:pPr algn="l"/>
            <a:r>
              <a:rPr lang="en-US" sz="1400" dirty="0" smtClean="0">
                <a:solidFill>
                  <a:prstClr val="black"/>
                </a:solidFill>
                <a:ea typeface="ＭＳ Ｐゴシック" pitchFamily="34" charset="-128"/>
              </a:rPr>
              <a:t>Report on Charts Reviewed to Network Committee</a:t>
            </a:r>
          </a:p>
          <a:p>
            <a:pPr algn="l"/>
            <a:r>
              <a:rPr lang="en-US" sz="1400" dirty="0" smtClean="0">
                <a:solidFill>
                  <a:prstClr val="black"/>
                </a:solidFill>
                <a:ea typeface="ＭＳ Ｐゴシック" pitchFamily="34" charset="-128"/>
              </a:rPr>
              <a:t>Individual Patients</a:t>
            </a:r>
          </a:p>
          <a:p>
            <a:pPr lvl="1" algn="l"/>
            <a:r>
              <a:rPr lang="en-US" sz="1400" dirty="0" smtClean="0">
                <a:solidFill>
                  <a:prstClr val="black"/>
                </a:solidFill>
                <a:ea typeface="ＭＳ Ｐゴシック" pitchFamily="34" charset="-128"/>
              </a:rPr>
              <a:t>Identify patient barriers</a:t>
            </a:r>
          </a:p>
          <a:p>
            <a:pPr lvl="1" algn="l"/>
            <a:r>
              <a:rPr lang="en-US" sz="1400" dirty="0" smtClean="0">
                <a:solidFill>
                  <a:prstClr val="black"/>
                </a:solidFill>
                <a:ea typeface="ＭＳ Ｐゴシック" pitchFamily="34" charset="-128"/>
              </a:rPr>
              <a:t>Develop person-centered plan </a:t>
            </a:r>
          </a:p>
          <a:p>
            <a:pPr lvl="1" algn="l"/>
            <a:r>
              <a:rPr lang="en-US" sz="1400" dirty="0" smtClean="0">
                <a:solidFill>
                  <a:prstClr val="black"/>
                </a:solidFill>
                <a:ea typeface="ＭＳ Ｐゴシック" pitchFamily="34" charset="-128"/>
              </a:rPr>
              <a:t>Coordinate referrals for service, transportation, etc.</a:t>
            </a:r>
          </a:p>
          <a:p>
            <a:pPr lvl="1" algn="l"/>
            <a:r>
              <a:rPr lang="en-US" sz="1400" dirty="0" smtClean="0">
                <a:solidFill>
                  <a:prstClr val="black"/>
                </a:solidFill>
                <a:ea typeface="ＭＳ Ｐゴシック" pitchFamily="34" charset="-128"/>
              </a:rPr>
              <a:t>Leverage B, C and D services / funding (e.g., Bridge Counseling)</a:t>
            </a:r>
          </a:p>
          <a:p>
            <a:pPr algn="l"/>
            <a:r>
              <a:rPr lang="en-US" sz="1400" dirty="0" smtClean="0">
                <a:solidFill>
                  <a:prstClr val="black"/>
                </a:solidFill>
                <a:ea typeface="ＭＳ Ｐゴシック" pitchFamily="34" charset="-128"/>
              </a:rPr>
              <a:t>Patients not Virally Suppressed – Appointment ASAP</a:t>
            </a:r>
          </a:p>
          <a:p>
            <a:pPr algn="l"/>
            <a:r>
              <a:rPr lang="en-US" sz="1400" dirty="0" smtClean="0">
                <a:solidFill>
                  <a:prstClr val="black"/>
                </a:solidFill>
                <a:ea typeface="ＭＳ Ｐゴシック" pitchFamily="34" charset="-128"/>
              </a:rPr>
              <a:t>Additional planning – combined Network Response</a:t>
            </a:r>
            <a:endParaRPr lang="en-US" sz="1400" dirty="0">
              <a:solidFill>
                <a:prstClr val="black"/>
              </a:solidFill>
              <a:ea typeface="ＭＳ Ｐゴシック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4419600"/>
            <a:ext cx="441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400" dirty="0">
                <a:solidFill>
                  <a:prstClr val="black"/>
                </a:solidFill>
                <a:ea typeface="ＭＳ Ｐゴシック" pitchFamily="34" charset="-128"/>
              </a:rPr>
              <a:t>Gap Measure:  Percentage of patients, regardless of age, with a diagnosis of HIV/AIDS with a viral load &lt; 200 copies/mL at last viral load test during the measurement year</a:t>
            </a:r>
          </a:p>
        </p:txBody>
      </p:sp>
    </p:spTree>
    <p:extLst>
      <p:ext uri="{BB962C8B-B14F-4D97-AF65-F5344CB8AC3E}">
        <p14:creationId xmlns:p14="http://schemas.microsoft.com/office/powerpoint/2010/main" val="418455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7&quot;&gt;&lt;property id=&quot;20148&quot; value=&quot;5&quot;/&gt;&lt;property id=&quot;20300&quot; value=&quot;Slide 1 - &amp;quot;&amp;#x0D;&amp;#x0A;&amp;quot;&quot;/&gt;&lt;property id=&quot;20307&quot; value=&quot;260&quot;/&gt;&lt;/object&gt;&lt;object type=&quot;3&quot; unique_id=&quot;10008&quot;&gt;&lt;property id=&quot;20148&quot; value=&quot;5&quot;/&gt;&lt;property id=&quot;20300&quot; value=&quot;Slide 2&quot;/&gt;&lt;property id=&quot;20307&quot; value=&quot;261&quot;/&gt;&lt;/object&gt;&lt;object type=&quot;3&quot; unique_id=&quot;10009&quot;&gt;&lt;property id=&quot;20148&quot; value=&quot;5&quot;/&gt;&lt;property id=&quot;20300&quot; value=&quot;Slide 3 - &amp;quot;EAST CAROLINA UNIVERSITY&amp;#x0D;&amp;#x0A;BRODY SCHOOL OF MEDICINE &amp;quot;&quot;/&gt;&lt;property id=&quot;20307&quot; value=&quot;262&quot;/&gt;&lt;/object&gt;&lt;object type=&quot;3&quot; unique_id=&quot;10010&quot;&gt;&lt;property id=&quot;20148&quot; value=&quot;5&quot;/&gt;&lt;property id=&quot;20300&quot; value=&quot;Slide 4&quot;/&gt;&lt;property id=&quot;20307&quot; value=&quot;263&quot;/&gt;&lt;/object&gt;&lt;object type=&quot;3&quot; unique_id=&quot;10011&quot;&gt;&lt;property id=&quot;20148&quot; value=&quot;5&quot;/&gt;&lt;property id=&quot;20300&quot; value=&quot;Slide 5 - &amp;quot;Carolina Family Health Centers&amp;#x0D;&amp;#x0A;In+care 04-Viral Load Suppression&amp;quot;&quot;/&gt;&lt;property id=&quot;20307&quot; value=&quot;264&quot;/&gt;&lt;/object&gt;&lt;object type=&quot;3&quot; unique_id=&quot;10012&quot;&gt;&lt;property id=&quot;20148&quot; value=&quot;5&quot;/&gt;&lt;property id=&quot;20300&quot; value=&quot;Slide 6&quot;/&gt;&lt;property id=&quot;20307&quot; value=&quot;265&quot;/&gt;&lt;/object&gt;&lt;object type=&quot;3&quot; unique_id=&quot;10013&quot;&gt;&lt;property id=&quot;20148&quot; value=&quot;5&quot;/&gt;&lt;property id=&quot;20300&quot; value=&quot;Slide 7&quot;/&gt;&lt;property id=&quot;20307&quot; value=&quot;266&quot;/&gt;&lt;/object&gt;&lt;object type=&quot;3&quot; unique_id=&quot;10014&quot;&gt;&lt;property id=&quot;20148&quot; value=&quot;5&quot;/&gt;&lt;property id=&quot;20300&quot; value=&quot;Slide 8 - &amp;quot;Viral Load Suppression Project Updates&amp;quot;&quot;/&gt;&lt;property id=&quot;20307&quot; value=&quot;267&quot;/&gt;&lt;/object&gt;&lt;object type=&quot;3&quot; unique_id=&quot;10015&quot;&gt;&lt;property id=&quot;20148&quot; value=&quot;5&quot;/&gt;&lt;property id=&quot;20300&quot; value=&quot;Slide 9&quot;/&gt;&lt;property id=&quot;20307&quot; value=&quot;268&quot;/&gt;&lt;/object&gt;&lt;object type=&quot;3&quot; unique_id=&quot;10016&quot;&gt;&lt;property id=&quot;20148&quot; value=&quot;5&quot;/&gt;&lt;property id=&quot;20300&quot; value=&quot;Slide 10 - &amp;quot;Region IV – CCHN, HCP, RH, RCID &amp;amp; THP&amp;#x0D;&amp;#x0A;Viral Load Suppression&amp;quot;&quot;/&gt;&lt;property id=&quot;20307&quot; value=&quot;269&quot;/&gt;&lt;/object&gt;&lt;object type=&quot;3&quot; unique_id=&quot;10017&quot;&gt;&lt;property id=&quot;20148&quot; value=&quot;5&quot;/&gt;&lt;property id=&quot;20300&quot; value=&quot;Slide 11&quot;/&gt;&lt;property id=&quot;20307&quot; value=&quot;270&quot;/&gt;&lt;/object&gt;&lt;object type=&quot;3&quot; unique_id=&quot;10018&quot;&gt;&lt;property id=&quot;20148&quot; value=&quot;5&quot;/&gt;&lt;property id=&quot;20300&quot; value=&quot;Slide 12 - &amp;quot;Dogwood Healthcare Network&amp;#x0D;&amp;#x0A;Region 5&amp;#x0D;&amp;#x0A;Viral Load Suppression&amp;quot;&quot;/&gt;&lt;property id=&quot;20307&quot; value=&quot;271&quot;/&gt;&lt;/object&gt;&lt;object type=&quot;3&quot; unique_id=&quot;10019&quot;&gt;&lt;property id=&quot;20148&quot; value=&quot;5&quot;/&gt;&lt;property id=&quot;20300&quot; value=&quot;Slide 13 - &amp;quot;RHCC: INC04, INC04A &amp;amp; INC04ART&amp;#x0D;&amp;#x0A;(HAB Measure-INC04, NCDHHS Measure-INC04A &amp;amp; RHCC Measure-INC04ART)&amp;quot;&quot;/&gt;&lt;property id=&quot;20307&quot; value=&quot;272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EE6893F-2906-4639-9359-82DE3691923B}"/>
</p:tagLst>
</file>

<file path=ppt/theme/theme1.xml><?xml version="1.0" encoding="utf-8"?>
<a:theme xmlns:a="http://schemas.openxmlformats.org/drawingml/2006/main" name="NQC_PPT_Template">
  <a:themeElements>
    <a:clrScheme name="NQC_PPT_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DE1821"/>
      </a:hlink>
      <a:folHlink>
        <a:srgbClr val="E4AF7F"/>
      </a:folHlink>
    </a:clrScheme>
    <a:fontScheme name="NQC_PPT_Templat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ＭＳ Ｐゴシック" pitchFamily="34" charset="-128"/>
          </a:defRPr>
        </a:defPPr>
      </a:lstStyle>
    </a:lnDef>
  </a:objectDefaults>
  <a:extraClrSchemeLst>
    <a:extraClrScheme>
      <a:clrScheme name="NQC_PPT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QC_PPT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QC_PPT_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DE1821"/>
        </a:hlink>
        <a:folHlink>
          <a:srgbClr val="E4A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99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NQC_PPT_Template</vt:lpstr>
      <vt:lpstr>Office Theme</vt:lpstr>
      <vt:lpstr>Dogwood Healthcare Network Region 5 Viral Load Suppression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T Hager</dc:creator>
  <cp:lastModifiedBy>Ada Rosa</cp:lastModifiedBy>
  <cp:revision>16</cp:revision>
  <dcterms:created xsi:type="dcterms:W3CDTF">2013-08-09T17:56:14Z</dcterms:created>
  <dcterms:modified xsi:type="dcterms:W3CDTF">2013-08-15T13:43:13Z</dcterms:modified>
</cp:coreProperties>
</file>