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0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err="1" smtClean="0"/>
              <a:t>In+Care</a:t>
            </a:r>
            <a:r>
              <a:rPr lang="en-US" sz="1800" dirty="0" smtClean="0"/>
              <a:t> 04 – VL Suppression</a:t>
            </a:r>
            <a:endParaRPr lang="en-US" sz="1800" dirty="0"/>
          </a:p>
        </c:rich>
      </c:tx>
      <c:layout>
        <c:manualLayout>
          <c:xMode val="edge"/>
          <c:yMode val="edge"/>
          <c:x val="9.9714116617775697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568019039992899"/>
          <c:y val="6.4503620555448699E-2"/>
          <c:w val="0.51887494995328998"/>
          <c:h val="0.720145303883395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Patients</c:v>
                </c:pt>
              </c:strCache>
            </c:strRef>
          </c:tx>
          <c:marker>
            <c:symbol val="none"/>
          </c:marker>
          <c:cat>
            <c:numRef>
              <c:f>Sheet1!$A$2:$A$5</c:f>
              <c:numCache>
                <c:formatCode>mmm\-yy</c:formatCode>
                <c:ptCount val="4"/>
                <c:pt idx="0">
                  <c:v>41153</c:v>
                </c:pt>
                <c:pt idx="1">
                  <c:v>41244</c:v>
                </c:pt>
                <c:pt idx="2">
                  <c:v>41334</c:v>
                </c:pt>
                <c:pt idx="3">
                  <c:v>41426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</c:v>
                </c:pt>
                <c:pt idx="1">
                  <c:v>86</c:v>
                </c:pt>
                <c:pt idx="2">
                  <c:v>85</c:v>
                </c:pt>
                <c:pt idx="3">
                  <c:v>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Patients on ARV</c:v>
                </c:pt>
              </c:strCache>
            </c:strRef>
          </c:tx>
          <c:marker>
            <c:symbol val="none"/>
          </c:marker>
          <c:cat>
            <c:numRef>
              <c:f>Sheet1!$A$2:$A$5</c:f>
              <c:numCache>
                <c:formatCode>mmm\-yy</c:formatCode>
                <c:ptCount val="4"/>
                <c:pt idx="0">
                  <c:v>41153</c:v>
                </c:pt>
                <c:pt idx="1">
                  <c:v>41244</c:v>
                </c:pt>
                <c:pt idx="2">
                  <c:v>41334</c:v>
                </c:pt>
                <c:pt idx="3">
                  <c:v>41426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85</c:v>
                </c:pt>
                <c:pt idx="1">
                  <c:v>92</c:v>
                </c:pt>
                <c:pt idx="2">
                  <c:v>88</c:v>
                </c:pt>
                <c:pt idx="3">
                  <c:v>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471552"/>
        <c:axId val="40416384"/>
      </c:lineChart>
      <c:dateAx>
        <c:axId val="40471552"/>
        <c:scaling>
          <c:orientation val="minMax"/>
          <c:max val="41455"/>
          <c:min val="41182"/>
        </c:scaling>
        <c:delete val="0"/>
        <c:axPos val="b"/>
        <c:numFmt formatCode="mmm\-yy" sourceLinked="1"/>
        <c:majorTickMark val="out"/>
        <c:minorTickMark val="none"/>
        <c:tickLblPos val="nextTo"/>
        <c:crossAx val="40416384"/>
        <c:crosses val="autoZero"/>
        <c:auto val="1"/>
        <c:lblOffset val="100"/>
        <c:baseTimeUnit val="months"/>
        <c:majorUnit val="3"/>
        <c:majorTimeUnit val="months"/>
      </c:dateAx>
      <c:valAx>
        <c:axId val="40416384"/>
        <c:scaling>
          <c:orientation val="minMax"/>
          <c:max val="92"/>
          <c:min val="8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471552"/>
        <c:crosses val="autoZero"/>
        <c:crossBetween val="between"/>
        <c:majorUnit val="2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sz="3100" dirty="0"/>
          </a:p>
        </p:txBody>
      </p:sp>
      <p:pic>
        <p:nvPicPr>
          <p:cNvPr id="10" name="Content Placeholder 9" descr="CVMC Logo.bmp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676400" y="228601"/>
            <a:ext cx="5562600" cy="1027732"/>
          </a:xfrm>
        </p:spPr>
      </p:pic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</p:nvPr>
        </p:nvGraphicFramePr>
        <p:xfrm>
          <a:off x="304800" y="2286000"/>
          <a:ext cx="3886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191000" y="2057400"/>
            <a:ext cx="4648200" cy="5507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b="1" dirty="0">
                <a:solidFill>
                  <a:prstClr val="black"/>
                </a:solidFill>
              </a:rPr>
              <a:t>Interventions:</a:t>
            </a:r>
          </a:p>
          <a:p>
            <a:pPr defTabSz="457200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Data reviewed at monthly CQM meetings</a:t>
            </a:r>
          </a:p>
          <a:p>
            <a:pPr defTabSz="457200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Lists of non-suppressed and non-suppressed on ARV therapy carefully reviewed by medical providers to specifically target these individuals</a:t>
            </a:r>
          </a:p>
          <a:p>
            <a:pPr defTabSz="457200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RN provides intense, targeted treatment adherence to patients on ARV therapy and not suppressed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  <a:p>
            <a:pPr defTabSz="457200"/>
            <a:r>
              <a:rPr lang="en-US" b="1" dirty="0">
                <a:solidFill>
                  <a:prstClr val="black"/>
                </a:solidFill>
              </a:rPr>
              <a:t>Updates:</a:t>
            </a:r>
            <a:endParaRPr lang="en-US" dirty="0">
              <a:solidFill>
                <a:prstClr val="black"/>
              </a:solidFill>
            </a:endParaRPr>
          </a:p>
          <a:p>
            <a:pPr defTabSz="457200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The loss of a full time NP in May has put a strain on staff and made it difficult to implement any new efforts until a new NP is hired</a:t>
            </a:r>
          </a:p>
          <a:p>
            <a:pPr defTabSz="457200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Recent approval to hire a transporter/Medical Office Assistant (new position) to assist in bridging clients back into care</a:t>
            </a:r>
          </a:p>
          <a:p>
            <a:pPr defTabSz="457200">
              <a:buFont typeface="Arial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defTabSz="457200"/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447800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000" b="1" dirty="0" err="1">
                <a:solidFill>
                  <a:prstClr val="black"/>
                </a:solidFill>
              </a:rPr>
              <a:t>In+Care</a:t>
            </a:r>
            <a:r>
              <a:rPr lang="en-US" sz="3000" b="1" dirty="0">
                <a:solidFill>
                  <a:prstClr val="black"/>
                </a:solidFill>
              </a:rPr>
              <a:t> 04 – Viral Load Suppression Project</a:t>
            </a:r>
          </a:p>
        </p:txBody>
      </p:sp>
    </p:spTree>
    <p:extLst>
      <p:ext uri="{BB962C8B-B14F-4D97-AF65-F5344CB8AC3E}">
        <p14:creationId xmlns:p14="http://schemas.microsoft.com/office/powerpoint/2010/main" val="339429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6</cp:revision>
  <dcterms:created xsi:type="dcterms:W3CDTF">2013-08-09T17:56:14Z</dcterms:created>
  <dcterms:modified xsi:type="dcterms:W3CDTF">2013-08-15T13:35:20Z</dcterms:modified>
</cp:coreProperties>
</file>