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"/>
  </p:notesMasterIdLst>
  <p:sldIdLst>
    <p:sldId id="264" r:id="rId3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9F312-9400-451B-ABB7-246BD27B8F5C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47EE1-6996-4D77-A662-EDC44DBA3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19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248400"/>
            <a:ext cx="2362200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058863" y="10572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  <a:ea typeface="MS PGothic" pitchFamily="34" charset="-128"/>
              <a:cs typeface="Arial" pitchFamily="34" charset="0"/>
            </a:endParaRPr>
          </a:p>
        </p:txBody>
      </p:sp>
      <p:pic>
        <p:nvPicPr>
          <p:cNvPr id="7" name="Picture 7" descr="NQC_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3581400" cy="120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71563" y="2339975"/>
            <a:ext cx="7315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7175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546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996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5334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38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343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713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402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838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764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9095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7159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65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046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188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54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8685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A9AD7D7-78C6-A940-B7F8-D232D523B425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659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280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9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90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21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1516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8328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0826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>
            <p:custDataLst>
              <p:tags r:id="rId13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98425" y="6248400"/>
            <a:ext cx="466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fld id="{05E19A8C-E254-4DA2-A734-E895A30C36AA}" type="slidenum">
              <a:rPr lang="en-US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b="1">
              <a:solidFill>
                <a:srgbClr val="FFFFFF"/>
              </a:solidFill>
              <a:ea typeface="MS PGothic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03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MS PGothic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32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>
          <a:xfrm>
            <a:off x="1524000" y="152400"/>
            <a:ext cx="6324600" cy="1143000"/>
          </a:xfrm>
        </p:spPr>
        <p:txBody>
          <a:bodyPr/>
          <a:lstStyle/>
          <a:p>
            <a:r>
              <a:rPr lang="en-US" sz="3200"/>
              <a:t>Carolina Family Health Centers</a:t>
            </a:r>
            <a:br>
              <a:rPr lang="en-US" sz="3200"/>
            </a:br>
            <a:r>
              <a:rPr lang="en-US" sz="2000" u="sng"/>
              <a:t>In+care 04-Viral Load Suppression</a:t>
            </a:r>
          </a:p>
        </p:txBody>
      </p:sp>
      <p:pic>
        <p:nvPicPr>
          <p:cNvPr id="2052" name="Picture 4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0"/>
            <a:ext cx="1228725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3" r="30630" b="22728"/>
          <a:stretch>
            <a:fillRect/>
          </a:stretch>
        </p:blipFill>
        <p:spPr bwMode="auto">
          <a:xfrm>
            <a:off x="4495800" y="1219200"/>
            <a:ext cx="44958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6629400" y="3657600"/>
            <a:ext cx="914400" cy="7620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5715000" y="4419600"/>
            <a:ext cx="12192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457200">
              <a:spcBef>
                <a:spcPct val="50000"/>
              </a:spcBef>
            </a:pPr>
            <a:r>
              <a:rPr lang="en-US" sz="1200">
                <a:solidFill>
                  <a:prstClr val="black"/>
                </a:solidFill>
              </a:rPr>
              <a:t>80 new patient. During the time frame </a:t>
            </a:r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7086600" y="40386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898525" y="2246313"/>
            <a:ext cx="27590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441325" y="1941513"/>
            <a:ext cx="37496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0" y="1752600"/>
            <a:ext cx="4495800" cy="200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457200">
              <a:spcBef>
                <a:spcPct val="50000"/>
              </a:spcBef>
            </a:pPr>
            <a:r>
              <a:rPr lang="en-US" sz="1400" b="1">
                <a:solidFill>
                  <a:prstClr val="black"/>
                </a:solidFill>
              </a:rPr>
              <a:t>80 NEW CLIENT ENROLLED INTO MEDICAL CARE DURING FISCAL YEAR</a:t>
            </a:r>
          </a:p>
          <a:p>
            <a:pPr defTabSz="457200">
              <a:spcBef>
                <a:spcPct val="50000"/>
              </a:spcBef>
              <a:buFontTx/>
              <a:buChar char="•"/>
            </a:pPr>
            <a:r>
              <a:rPr lang="en-US" sz="1400">
                <a:solidFill>
                  <a:prstClr val="black"/>
                </a:solidFill>
              </a:rPr>
              <a:t>14 were viral load suppressed. </a:t>
            </a:r>
          </a:p>
          <a:p>
            <a:pPr defTabSz="457200">
              <a:spcBef>
                <a:spcPct val="50000"/>
              </a:spcBef>
              <a:buFontTx/>
              <a:buChar char="•"/>
            </a:pPr>
            <a:r>
              <a:rPr lang="en-US" sz="1400">
                <a:solidFill>
                  <a:prstClr val="black"/>
                </a:solidFill>
              </a:rPr>
              <a:t>54 which were previously diagnosed and are         returning to medical care.</a:t>
            </a:r>
          </a:p>
          <a:p>
            <a:pPr defTabSz="457200">
              <a:spcBef>
                <a:spcPct val="50000"/>
              </a:spcBef>
              <a:buFontTx/>
              <a:buChar char="•"/>
            </a:pPr>
            <a:r>
              <a:rPr lang="en-US" sz="1400">
                <a:solidFill>
                  <a:prstClr val="black"/>
                </a:solidFill>
              </a:rPr>
              <a:t>11 transferred care </a:t>
            </a:r>
          </a:p>
          <a:p>
            <a:pPr defTabSz="457200">
              <a:spcBef>
                <a:spcPct val="50000"/>
              </a:spcBef>
              <a:buFontTx/>
              <a:buChar char="•"/>
            </a:pPr>
            <a:r>
              <a:rPr lang="en-US" sz="1400">
                <a:solidFill>
                  <a:prstClr val="black"/>
                </a:solidFill>
              </a:rPr>
              <a:t>1 incarcerated 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381000" y="42672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2074" name="Text Box 26"/>
          <p:cNvSpPr txBox="1">
            <a:spLocks noChangeArrowheads="1"/>
          </p:cNvSpPr>
          <p:nvPr/>
        </p:nvSpPr>
        <p:spPr bwMode="auto">
          <a:xfrm>
            <a:off x="0" y="3962400"/>
            <a:ext cx="5029200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457200"/>
            <a:r>
              <a:rPr lang="en-US" sz="1400" b="1">
                <a:solidFill>
                  <a:prstClr val="black"/>
                </a:solidFill>
              </a:rPr>
              <a:t>REINFORCEMENT ABOUT TREATMENT ADHERNCE</a:t>
            </a:r>
            <a:r>
              <a:rPr lang="en-US" sz="1400">
                <a:solidFill>
                  <a:prstClr val="black"/>
                </a:solidFill>
              </a:rPr>
              <a:t> </a:t>
            </a:r>
          </a:p>
          <a:p>
            <a:pPr defTabSz="457200"/>
            <a:r>
              <a:rPr lang="en-US" sz="1400" b="1" u="sng">
                <a:solidFill>
                  <a:prstClr val="black"/>
                </a:solidFill>
              </a:rPr>
              <a:t>Medical providers</a:t>
            </a:r>
            <a:r>
              <a:rPr lang="en-US" sz="1400">
                <a:solidFill>
                  <a:prstClr val="black"/>
                </a:solidFill>
              </a:rPr>
              <a:t>: start treatment immediately</a:t>
            </a:r>
          </a:p>
          <a:p>
            <a:pPr defTabSz="457200"/>
            <a:r>
              <a:rPr lang="en-US" sz="1400" b="1" u="sng">
                <a:solidFill>
                  <a:prstClr val="black"/>
                </a:solidFill>
              </a:rPr>
              <a:t>Pharmacist</a:t>
            </a:r>
            <a:r>
              <a:rPr lang="en-US" sz="1400">
                <a:solidFill>
                  <a:prstClr val="black"/>
                </a:solidFill>
              </a:rPr>
              <a:t>: assessment for readiness of medication regimen</a:t>
            </a:r>
          </a:p>
          <a:p>
            <a:pPr defTabSz="457200"/>
            <a:r>
              <a:rPr lang="en-US" sz="1400" b="1" u="sng">
                <a:solidFill>
                  <a:prstClr val="black"/>
                </a:solidFill>
              </a:rPr>
              <a:t>ADAP specialist</a:t>
            </a:r>
            <a:r>
              <a:rPr lang="en-US" sz="1400">
                <a:solidFill>
                  <a:prstClr val="black"/>
                </a:solidFill>
              </a:rPr>
              <a:t>: immediately assist all uninsured patient with ADAP</a:t>
            </a:r>
          </a:p>
          <a:p>
            <a:pPr defTabSz="457200"/>
            <a:r>
              <a:rPr lang="en-US" sz="1400" b="1" u="sng">
                <a:solidFill>
                  <a:prstClr val="black"/>
                </a:solidFill>
              </a:rPr>
              <a:t>Peer educator</a:t>
            </a:r>
            <a:r>
              <a:rPr lang="en-US" sz="1400">
                <a:solidFill>
                  <a:prstClr val="black"/>
                </a:solidFill>
              </a:rPr>
              <a:t>: Provides patients/families with information</a:t>
            </a:r>
          </a:p>
          <a:p>
            <a:pPr defTabSz="457200"/>
            <a:r>
              <a:rPr lang="en-US" sz="1400">
                <a:solidFill>
                  <a:prstClr val="black"/>
                </a:solidFill>
              </a:rPr>
              <a:t>on HIV/AIDS in our new client package .</a:t>
            </a:r>
          </a:p>
          <a:p>
            <a:pPr defTabSz="457200"/>
            <a:r>
              <a:rPr lang="en-US" sz="1400" b="1" u="sng">
                <a:solidFill>
                  <a:prstClr val="black"/>
                </a:solidFill>
              </a:rPr>
              <a:t>Case managers</a:t>
            </a:r>
            <a:r>
              <a:rPr lang="en-US" sz="1400">
                <a:solidFill>
                  <a:prstClr val="black"/>
                </a:solidFill>
              </a:rPr>
              <a:t>: Making sure that the client</a:t>
            </a:r>
            <a:r>
              <a:rPr lang="ja-JP" altLang="en-US" sz="1400">
                <a:solidFill>
                  <a:prstClr val="black"/>
                </a:solidFill>
                <a:latin typeface="Arial"/>
              </a:rPr>
              <a:t>’</a:t>
            </a:r>
            <a:r>
              <a:rPr lang="en-US" sz="1400">
                <a:solidFill>
                  <a:prstClr val="black"/>
                </a:solidFill>
              </a:rPr>
              <a:t>s medical as well as holistic needs are being met. </a:t>
            </a:r>
          </a:p>
        </p:txBody>
      </p:sp>
    </p:spTree>
    <p:extLst>
      <p:ext uri="{BB962C8B-B14F-4D97-AF65-F5344CB8AC3E}">
        <p14:creationId xmlns:p14="http://schemas.microsoft.com/office/powerpoint/2010/main" val="65910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7&quot;&gt;&lt;property id=&quot;20148&quot; value=&quot;5&quot;/&gt;&lt;property id=&quot;20300&quot; value=&quot;Slide 1 - &amp;quot;&amp;#x0D;&amp;#x0A;&amp;quot;&quot;/&gt;&lt;property id=&quot;20307&quot; value=&quot;260&quot;/&gt;&lt;/object&gt;&lt;object type=&quot;3&quot; unique_id=&quot;10008&quot;&gt;&lt;property id=&quot;20148&quot; value=&quot;5&quot;/&gt;&lt;property id=&quot;20300&quot; value=&quot;Slide 2&quot;/&gt;&lt;property id=&quot;20307&quot; value=&quot;261&quot;/&gt;&lt;/object&gt;&lt;object type=&quot;3&quot; unique_id=&quot;10009&quot;&gt;&lt;property id=&quot;20148&quot; value=&quot;5&quot;/&gt;&lt;property id=&quot;20300&quot; value=&quot;Slide 3 - &amp;quot;EAST CAROLINA UNIVERSITY&amp;#x0D;&amp;#x0A;BRODY SCHOOL OF MEDICINE &amp;quot;&quot;/&gt;&lt;property id=&quot;20307&quot; value=&quot;262&quot;/&gt;&lt;/object&gt;&lt;object type=&quot;3&quot; unique_id=&quot;10010&quot;&gt;&lt;property id=&quot;20148&quot; value=&quot;5&quot;/&gt;&lt;property id=&quot;20300&quot; value=&quot;Slide 4&quot;/&gt;&lt;property id=&quot;20307&quot; value=&quot;263&quot;/&gt;&lt;/object&gt;&lt;object type=&quot;3&quot; unique_id=&quot;10011&quot;&gt;&lt;property id=&quot;20148&quot; value=&quot;5&quot;/&gt;&lt;property id=&quot;20300&quot; value=&quot;Slide 5 - &amp;quot;Carolina Family Health Centers&amp;#x0D;&amp;#x0A;In+care 04-Viral Load Suppression&amp;quot;&quot;/&gt;&lt;property id=&quot;20307&quot; value=&quot;264&quot;/&gt;&lt;/object&gt;&lt;object type=&quot;3&quot; unique_id=&quot;10012&quot;&gt;&lt;property id=&quot;20148&quot; value=&quot;5&quot;/&gt;&lt;property id=&quot;20300&quot; value=&quot;Slide 6&quot;/&gt;&lt;property id=&quot;20307&quot; value=&quot;265&quot;/&gt;&lt;/object&gt;&lt;object type=&quot;3&quot; unique_id=&quot;10013&quot;&gt;&lt;property id=&quot;20148&quot; value=&quot;5&quot;/&gt;&lt;property id=&quot;20300&quot; value=&quot;Slide 7&quot;/&gt;&lt;property id=&quot;20307&quot; value=&quot;266&quot;/&gt;&lt;/object&gt;&lt;object type=&quot;3&quot; unique_id=&quot;10014&quot;&gt;&lt;property id=&quot;20148&quot; value=&quot;5&quot;/&gt;&lt;property id=&quot;20300&quot; value=&quot;Slide 8 - &amp;quot;Viral Load Suppression Project Updates&amp;quot;&quot;/&gt;&lt;property id=&quot;20307&quot; value=&quot;267&quot;/&gt;&lt;/object&gt;&lt;object type=&quot;3&quot; unique_id=&quot;10015&quot;&gt;&lt;property id=&quot;20148&quot; value=&quot;5&quot;/&gt;&lt;property id=&quot;20300&quot; value=&quot;Slide 9&quot;/&gt;&lt;property id=&quot;20307&quot; value=&quot;268&quot;/&gt;&lt;/object&gt;&lt;object type=&quot;3&quot; unique_id=&quot;10016&quot;&gt;&lt;property id=&quot;20148&quot; value=&quot;5&quot;/&gt;&lt;property id=&quot;20300&quot; value=&quot;Slide 10 - &amp;quot;Region IV – CCHN, HCP, RH, RCID &amp;amp; THP&amp;#x0D;&amp;#x0A;Viral Load Suppression&amp;quot;&quot;/&gt;&lt;property id=&quot;20307&quot; value=&quot;269&quot;/&gt;&lt;/object&gt;&lt;object type=&quot;3&quot; unique_id=&quot;10017&quot;&gt;&lt;property id=&quot;20148&quot; value=&quot;5&quot;/&gt;&lt;property id=&quot;20300&quot; value=&quot;Slide 11&quot;/&gt;&lt;property id=&quot;20307&quot; value=&quot;270&quot;/&gt;&lt;/object&gt;&lt;object type=&quot;3&quot; unique_id=&quot;10018&quot;&gt;&lt;property id=&quot;20148&quot; value=&quot;5&quot;/&gt;&lt;property id=&quot;20300&quot; value=&quot;Slide 12 - &amp;quot;Dogwood Healthcare Network&amp;#x0D;&amp;#x0A;Region 5&amp;#x0D;&amp;#x0A;Viral Load Suppression&amp;quot;&quot;/&gt;&lt;property id=&quot;20307&quot; value=&quot;271&quot;/&gt;&lt;/object&gt;&lt;object type=&quot;3&quot; unique_id=&quot;10019&quot;&gt;&lt;property id=&quot;20148&quot; value=&quot;5&quot;/&gt;&lt;property id=&quot;20300&quot; value=&quot;Slide 13 - &amp;quot;RHCC: INC04, INC04A &amp;amp; INC04ART&amp;#x0D;&amp;#x0A;(HAB Measure-INC04, NCDHHS Measure-INC04A &amp;amp; RHCC Measure-INC04ART)&amp;quot;&quot;/&gt;&lt;property id=&quot;20307&quot; value=&quot;272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EE6893F-2906-4639-9359-82DE3691923B}"/>
</p:tagLst>
</file>

<file path=ppt/theme/theme1.xml><?xml version="1.0" encoding="utf-8"?>
<a:theme xmlns:a="http://schemas.openxmlformats.org/drawingml/2006/main" name="NQC_PPT_Template">
  <a:themeElements>
    <a:clrScheme name="NQC_PPT_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DE1821"/>
      </a:hlink>
      <a:folHlink>
        <a:srgbClr val="E4AF7F"/>
      </a:folHlink>
    </a:clrScheme>
    <a:fontScheme name="NQC_PPT_Templat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ＭＳ Ｐゴシック" pitchFamily="34" charset="-128"/>
          </a:defRPr>
        </a:defPPr>
      </a:lstStyle>
    </a:lnDef>
  </a:objectDefaults>
  <a:extraClrSchemeLst>
    <a:extraClrScheme>
      <a:clrScheme name="NQC_PPT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DE1821"/>
        </a:hlink>
        <a:folHlink>
          <a:srgbClr val="E4AF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108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NQC_PPT_Template</vt:lpstr>
      <vt:lpstr>Office Theme</vt:lpstr>
      <vt:lpstr>Carolina Family Health Centers In+care 04-Viral Load Suppression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T Hager</dc:creator>
  <cp:lastModifiedBy>Ada Rosa</cp:lastModifiedBy>
  <cp:revision>10</cp:revision>
  <dcterms:created xsi:type="dcterms:W3CDTF">2013-08-09T17:56:14Z</dcterms:created>
  <dcterms:modified xsi:type="dcterms:W3CDTF">2013-08-15T13:37:37Z</dcterms:modified>
</cp:coreProperties>
</file>