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22" r:id="rId3"/>
    <p:sldId id="269" r:id="rId4"/>
    <p:sldId id="285" r:id="rId5"/>
    <p:sldId id="270" r:id="rId6"/>
    <p:sldId id="294" r:id="rId7"/>
    <p:sldId id="290" r:id="rId8"/>
    <p:sldId id="291" r:id="rId9"/>
    <p:sldId id="293" r:id="rId10"/>
    <p:sldId id="300" r:id="rId11"/>
    <p:sldId id="310" r:id="rId12"/>
    <p:sldId id="309" r:id="rId13"/>
    <p:sldId id="302" r:id="rId14"/>
    <p:sldId id="311" r:id="rId15"/>
    <p:sldId id="313" r:id="rId16"/>
    <p:sldId id="303" r:id="rId17"/>
    <p:sldId id="304" r:id="rId18"/>
    <p:sldId id="305" r:id="rId19"/>
    <p:sldId id="306" r:id="rId20"/>
    <p:sldId id="307" r:id="rId21"/>
    <p:sldId id="295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296" r:id="rId31"/>
    <p:sldId id="273" r:id="rId32"/>
    <p:sldId id="272" r:id="rId33"/>
    <p:sldId id="271" r:id="rId34"/>
    <p:sldId id="287" r:id="rId35"/>
    <p:sldId id="286" r:id="rId36"/>
    <p:sldId id="274" r:id="rId37"/>
    <p:sldId id="276" r:id="rId38"/>
    <p:sldId id="281" r:id="rId39"/>
  </p:sldIdLst>
  <p:sldSz cx="9144000" cy="6858000" type="screen4x3"/>
  <p:notesSz cx="6858000" cy="92964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4690" autoAdjust="0"/>
  </p:normalViewPr>
  <p:slideViewPr>
    <p:cSldViewPr snapToGrid="0">
      <p:cViewPr>
        <p:scale>
          <a:sx n="60" d="100"/>
          <a:sy n="60" d="100"/>
        </p:scale>
        <p:origin x="-68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C:\Documents%20and%20Settings\ana.dominguez\Desktop\RYAN%20WHITE\RW%20JAX%20CQI\in+care%20Graphs%20Items\in+care_Lost%20to%20Care_JAX%20Graphs.xlsx" TargetMode="External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Documents%20and%20Settings\ana.dominguez\Desktop\RYAN%20WHITE\RW%20JAX%20CQI\in+care%20Items\in+care%20JAX%20Data_Jul%2012%20to%20Mar%2013.xlsx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C:\Documents%20and%20Settings\ana.dominguez\Desktop\RYAN%20WHITE\RW%20JAX%20CQI\in+care%20Items\in+care%20JAX%20Data_Jul%2012%20to%20Mar%2013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84474246160337"/>
          <c:y val="0.11220328745189991"/>
          <c:w val="0.84961784769050963"/>
          <c:h val="0.72037286452396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0.17899999999999999</c:v>
                </c:pt>
                <c:pt idx="1">
                  <c:v>0.13500000000000001</c:v>
                </c:pt>
                <c:pt idx="2">
                  <c:v>0.182</c:v>
                </c:pt>
                <c:pt idx="3">
                  <c:v>0.182</c:v>
                </c:pt>
                <c:pt idx="4">
                  <c:v>0.157</c:v>
                </c:pt>
                <c:pt idx="5">
                  <c:v>0.21299999999999999</c:v>
                </c:pt>
                <c:pt idx="6">
                  <c:v>0.14299999999999999</c:v>
                </c:pt>
                <c:pt idx="7">
                  <c:v>0.123</c:v>
                </c:pt>
                <c:pt idx="8">
                  <c:v>0.16200000000000001</c:v>
                </c:pt>
                <c:pt idx="9">
                  <c:v>0.154</c:v>
                </c:pt>
                <c:pt idx="10">
                  <c:v>0.159</c:v>
                </c:pt>
                <c:pt idx="11">
                  <c:v>0.185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0.17499999999999999</c:v>
                </c:pt>
                <c:pt idx="1">
                  <c:v>0.14499999999999999</c:v>
                </c:pt>
                <c:pt idx="2">
                  <c:v>0.128</c:v>
                </c:pt>
                <c:pt idx="3">
                  <c:v>0.16600000000000001</c:v>
                </c:pt>
                <c:pt idx="4">
                  <c:v>0.157</c:v>
                </c:pt>
                <c:pt idx="5">
                  <c:v>0.21299999999999999</c:v>
                </c:pt>
                <c:pt idx="6">
                  <c:v>0.222</c:v>
                </c:pt>
                <c:pt idx="7">
                  <c:v>0.20100000000000001</c:v>
                </c:pt>
                <c:pt idx="8">
                  <c:v>0.159</c:v>
                </c:pt>
                <c:pt idx="9">
                  <c:v>0.189</c:v>
                </c:pt>
                <c:pt idx="10">
                  <c:v>0.24099999999999999</c:v>
                </c:pt>
                <c:pt idx="11">
                  <c:v>0.17399999999999999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0.0%</c:formatCode>
                <c:ptCount val="12"/>
                <c:pt idx="0">
                  <c:v>0.156</c:v>
                </c:pt>
                <c:pt idx="1">
                  <c:v>0.14299999999999999</c:v>
                </c:pt>
                <c:pt idx="2">
                  <c:v>0.214</c:v>
                </c:pt>
                <c:pt idx="3">
                  <c:v>0.16200000000000001</c:v>
                </c:pt>
                <c:pt idx="4">
                  <c:v>0.20599999999999999</c:v>
                </c:pt>
                <c:pt idx="5">
                  <c:v>0.188</c:v>
                </c:pt>
                <c:pt idx="6">
                  <c:v>0.17699999999999999</c:v>
                </c:pt>
                <c:pt idx="7">
                  <c:v>0.17100000000000001</c:v>
                </c:pt>
                <c:pt idx="8">
                  <c:v>0.189</c:v>
                </c:pt>
                <c:pt idx="9">
                  <c:v>0.19400000000000001</c:v>
                </c:pt>
                <c:pt idx="10">
                  <c:v>0.20499999999999999</c:v>
                </c:pt>
                <c:pt idx="11">
                  <c:v>0.20100000000000001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51485824"/>
        <c:axId val="151491712"/>
      </c:barChart>
      <c:catAx>
        <c:axId val="15148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1491712"/>
        <c:crosses val="autoZero"/>
        <c:auto val="1"/>
        <c:lblAlgn val="ctr"/>
        <c:lblOffset val="100"/>
        <c:noMultiLvlLbl val="0"/>
      </c:catAx>
      <c:valAx>
        <c:axId val="15149171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1485824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36089651987945953"/>
          <c:y val="2.7187536849670985E-2"/>
          <c:w val="0.22860965296004665"/>
          <c:h val="6.9136600677512539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63001023177187E-2"/>
          <c:y val="0.22618824896166592"/>
          <c:w val="0.91358982151664503"/>
          <c:h val="0.70726572728205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Sheet1!$B$12</c:f>
              <c:strCache>
                <c:ptCount val="1"/>
                <c:pt idx="0">
                  <c:v>Follow-Up Visit Scheduled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9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Sheet1!$A$13:$A$21</c:f>
              <c:strCache>
                <c:ptCount val="9"/>
                <c:pt idx="0">
                  <c:v>Jul 2012</c:v>
                </c:pt>
                <c:pt idx="1">
                  <c:v>Aug 2012</c:v>
                </c:pt>
                <c:pt idx="2">
                  <c:v>Sep 2012</c:v>
                </c:pt>
                <c:pt idx="3">
                  <c:v>Oct 2012</c:v>
                </c:pt>
                <c:pt idx="4">
                  <c:v>Nov 2012</c:v>
                </c:pt>
                <c:pt idx="5">
                  <c:v>Dec 2012</c:v>
                </c:pt>
                <c:pt idx="6">
                  <c:v>Jan 2013</c:v>
                </c:pt>
                <c:pt idx="7">
                  <c:v>Feb 2013</c:v>
                </c:pt>
                <c:pt idx="8">
                  <c:v>Mar 2013</c:v>
                </c:pt>
              </c:strCache>
            </c:strRef>
          </c:cat>
          <c:val>
            <c:numRef>
              <c:f>Sheet1!$B$13:$B$21</c:f>
              <c:numCache>
                <c:formatCode>0%</c:formatCode>
                <c:ptCount val="9"/>
                <c:pt idx="0">
                  <c:v>0.59</c:v>
                </c:pt>
                <c:pt idx="1">
                  <c:v>0.56000000000000005</c:v>
                </c:pt>
                <c:pt idx="2">
                  <c:v>0.94</c:v>
                </c:pt>
                <c:pt idx="3">
                  <c:v>0.52</c:v>
                </c:pt>
                <c:pt idx="4">
                  <c:v>0.2</c:v>
                </c:pt>
                <c:pt idx="5">
                  <c:v>0.52</c:v>
                </c:pt>
                <c:pt idx="6">
                  <c:v>0.79</c:v>
                </c:pt>
                <c:pt idx="7">
                  <c:v>0.24</c:v>
                </c:pt>
                <c:pt idx="8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Sheet1!$C$12</c:f>
              <c:strCache>
                <c:ptCount val="1"/>
                <c:pt idx="0">
                  <c:v>Lost to Care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9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Sheet1!$A$13:$A$21</c:f>
              <c:strCache>
                <c:ptCount val="9"/>
                <c:pt idx="0">
                  <c:v>Jul 2012</c:v>
                </c:pt>
                <c:pt idx="1">
                  <c:v>Aug 2012</c:v>
                </c:pt>
                <c:pt idx="2">
                  <c:v>Sep 2012</c:v>
                </c:pt>
                <c:pt idx="3">
                  <c:v>Oct 2012</c:v>
                </c:pt>
                <c:pt idx="4">
                  <c:v>Nov 2012</c:v>
                </c:pt>
                <c:pt idx="5">
                  <c:v>Dec 2012</c:v>
                </c:pt>
                <c:pt idx="6">
                  <c:v>Jan 2013</c:v>
                </c:pt>
                <c:pt idx="7">
                  <c:v>Feb 2013</c:v>
                </c:pt>
                <c:pt idx="8">
                  <c:v>Mar 2013</c:v>
                </c:pt>
              </c:strCache>
            </c:strRef>
          </c:cat>
          <c:val>
            <c:numRef>
              <c:f>Sheet1!$C$13:$C$21</c:f>
              <c:numCache>
                <c:formatCode>0%</c:formatCode>
                <c:ptCount val="9"/>
                <c:pt idx="0">
                  <c:v>0.41</c:v>
                </c:pt>
                <c:pt idx="1">
                  <c:v>0.44</c:v>
                </c:pt>
                <c:pt idx="2">
                  <c:v>0.06</c:v>
                </c:pt>
                <c:pt idx="3">
                  <c:v>0.48</c:v>
                </c:pt>
                <c:pt idx="4">
                  <c:v>0.8</c:v>
                </c:pt>
                <c:pt idx="5">
                  <c:v>0.48</c:v>
                </c:pt>
                <c:pt idx="6">
                  <c:v>0.21</c:v>
                </c:pt>
                <c:pt idx="7">
                  <c:v>0.76</c:v>
                </c:pt>
                <c:pt idx="8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18781440"/>
        <c:axId val="118783360"/>
      </c:barChart>
      <c:lineChart>
        <c:grouping val="standard"/>
        <c:varyColors val="0"/>
        <c:ser>
          <c:idx val="2"/>
          <c:order val="2"/>
          <c:tx>
            <c:strRef>
              <c:f>Sheet1!$D$12</c:f>
              <c:strCache>
                <c:ptCount val="1"/>
                <c:pt idx="0">
                  <c:v>Gap Measure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square"/>
            <c:size val="5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c:spPr>
          </c:marker>
          <c:cat>
            <c:strRef>
              <c:f>Sheet1!$A$13:$A$21</c:f>
              <c:strCache>
                <c:ptCount val="9"/>
                <c:pt idx="0">
                  <c:v>Jul 2012</c:v>
                </c:pt>
                <c:pt idx="1">
                  <c:v>Aug 2012</c:v>
                </c:pt>
                <c:pt idx="2">
                  <c:v>Sep 2012</c:v>
                </c:pt>
                <c:pt idx="3">
                  <c:v>Oct 2012</c:v>
                </c:pt>
                <c:pt idx="4">
                  <c:v>Nov 2012</c:v>
                </c:pt>
                <c:pt idx="5">
                  <c:v>Dec 2012</c:v>
                </c:pt>
                <c:pt idx="6">
                  <c:v>Jan 2013</c:v>
                </c:pt>
                <c:pt idx="7">
                  <c:v>Feb 2013</c:v>
                </c:pt>
                <c:pt idx="8">
                  <c:v>Mar 2013</c:v>
                </c:pt>
              </c:strCache>
            </c:strRef>
          </c:cat>
          <c:val>
            <c:numRef>
              <c:f>Sheet1!$D$13:$D$21</c:f>
              <c:numCache>
                <c:formatCode>0%</c:formatCode>
                <c:ptCount val="9"/>
                <c:pt idx="0">
                  <c:v>0.10472972972972973</c:v>
                </c:pt>
                <c:pt idx="1">
                  <c:v>0.10576923076923077</c:v>
                </c:pt>
                <c:pt idx="2">
                  <c:v>0.11145510835913312</c:v>
                </c:pt>
                <c:pt idx="3">
                  <c:v>9.3567251461988299E-2</c:v>
                </c:pt>
                <c:pt idx="4">
                  <c:v>8.683473389355742E-2</c:v>
                </c:pt>
                <c:pt idx="5">
                  <c:v>9.1397849462365593E-2</c:v>
                </c:pt>
                <c:pt idx="6">
                  <c:v>9.5588235294117641E-2</c:v>
                </c:pt>
                <c:pt idx="7">
                  <c:v>7.823960880195599E-2</c:v>
                </c:pt>
                <c:pt idx="8">
                  <c:v>9.0308370044052858E-2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Sheet1!$E$12</c:f>
              <c:strCache>
                <c:ptCount val="1"/>
                <c:pt idx="0">
                  <c:v>Medical Visit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Sheet1!$A$13:$A$21</c:f>
              <c:strCache>
                <c:ptCount val="9"/>
                <c:pt idx="0">
                  <c:v>Jul 2012</c:v>
                </c:pt>
                <c:pt idx="1">
                  <c:v>Aug 2012</c:v>
                </c:pt>
                <c:pt idx="2">
                  <c:v>Sep 2012</c:v>
                </c:pt>
                <c:pt idx="3">
                  <c:v>Oct 2012</c:v>
                </c:pt>
                <c:pt idx="4">
                  <c:v>Nov 2012</c:v>
                </c:pt>
                <c:pt idx="5">
                  <c:v>Dec 2012</c:v>
                </c:pt>
                <c:pt idx="6">
                  <c:v>Jan 2013</c:v>
                </c:pt>
                <c:pt idx="7">
                  <c:v>Feb 2013</c:v>
                </c:pt>
                <c:pt idx="8">
                  <c:v>Mar 2013</c:v>
                </c:pt>
              </c:strCache>
            </c:strRef>
          </c:cat>
          <c:val>
            <c:numRef>
              <c:f>Sheet1!$E$13:$E$21</c:f>
              <c:numCache>
                <c:formatCode>0%</c:formatCode>
                <c:ptCount val="9"/>
                <c:pt idx="0">
                  <c:v>0.86956521739130432</c:v>
                </c:pt>
                <c:pt idx="1">
                  <c:v>0.86274509803921573</c:v>
                </c:pt>
                <c:pt idx="2">
                  <c:v>0.82692307692307687</c:v>
                </c:pt>
                <c:pt idx="3">
                  <c:v>0.85818181818181816</c:v>
                </c:pt>
                <c:pt idx="4">
                  <c:v>0.85666666666666669</c:v>
                </c:pt>
                <c:pt idx="5">
                  <c:v>0.86111111111111116</c:v>
                </c:pt>
                <c:pt idx="6">
                  <c:v>0.86647727272727271</c:v>
                </c:pt>
                <c:pt idx="7">
                  <c:v>0.87158469945355188</c:v>
                </c:pt>
                <c:pt idx="8">
                  <c:v>0.85013623978201636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Sheet1!$F$12</c:f>
              <c:strCache>
                <c:ptCount val="1"/>
                <c:pt idx="0">
                  <c:v>VL Suppression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triangle"/>
            <c:size val="5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cat>
            <c:strRef>
              <c:f>Sheet1!$A$13:$A$21</c:f>
              <c:strCache>
                <c:ptCount val="9"/>
                <c:pt idx="0">
                  <c:v>Jul 2012</c:v>
                </c:pt>
                <c:pt idx="1">
                  <c:v>Aug 2012</c:v>
                </c:pt>
                <c:pt idx="2">
                  <c:v>Sep 2012</c:v>
                </c:pt>
                <c:pt idx="3">
                  <c:v>Oct 2012</c:v>
                </c:pt>
                <c:pt idx="4">
                  <c:v>Nov 2012</c:v>
                </c:pt>
                <c:pt idx="5">
                  <c:v>Dec 2012</c:v>
                </c:pt>
                <c:pt idx="6">
                  <c:v>Jan 2013</c:v>
                </c:pt>
                <c:pt idx="7">
                  <c:v>Feb 2013</c:v>
                </c:pt>
                <c:pt idx="8">
                  <c:v>Mar 2013</c:v>
                </c:pt>
              </c:strCache>
            </c:strRef>
          </c:cat>
          <c:val>
            <c:numRef>
              <c:f>Sheet1!$F$13:$F$21</c:f>
              <c:numCache>
                <c:formatCode>0%</c:formatCode>
                <c:ptCount val="9"/>
                <c:pt idx="0">
                  <c:v>0.83974358974358976</c:v>
                </c:pt>
                <c:pt idx="1">
                  <c:v>0.83950617283950613</c:v>
                </c:pt>
                <c:pt idx="2">
                  <c:v>0.83532934131736525</c:v>
                </c:pt>
                <c:pt idx="3">
                  <c:v>0.8571428571428571</c:v>
                </c:pt>
                <c:pt idx="4">
                  <c:v>0.86486486486486491</c:v>
                </c:pt>
                <c:pt idx="5">
                  <c:v>0.86269430051813467</c:v>
                </c:pt>
                <c:pt idx="6">
                  <c:v>0.83693045563549162</c:v>
                </c:pt>
                <c:pt idx="7">
                  <c:v>0.83847980997624705</c:v>
                </c:pt>
                <c:pt idx="8">
                  <c:v>0.80932203389830504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781440"/>
        <c:axId val="118783360"/>
      </c:lineChart>
      <c:catAx>
        <c:axId val="118781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8783360"/>
        <c:crosses val="autoZero"/>
        <c:auto val="1"/>
        <c:lblAlgn val="ctr"/>
        <c:lblOffset val="100"/>
        <c:noMultiLvlLbl val="0"/>
      </c:catAx>
      <c:valAx>
        <c:axId val="1187833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878144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38802371101917343"/>
          <c:y val="0.13901594749372467"/>
          <c:w val="0.21925597224075805"/>
          <c:h val="0.148954588089377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612218782748691"/>
          <c:y val="0.9119606147907086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9722415922456745E-2"/>
          <c:y val="2.5078861669881086E-2"/>
          <c:w val="0.8859312780310723"/>
          <c:h val="0.72358015299727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3.9</c:v>
                </c:pt>
                <c:pt idx="1">
                  <c:v>3.1</c:v>
                </c:pt>
                <c:pt idx="2">
                  <c:v>3.7</c:v>
                </c:pt>
                <c:pt idx="3">
                  <c:v>3.9</c:v>
                </c:pt>
                <c:pt idx="4">
                  <c:v>2.9</c:v>
                </c:pt>
                <c:pt idx="5">
                  <c:v>3.1</c:v>
                </c:pt>
                <c:pt idx="6">
                  <c:v>3.3</c:v>
                </c:pt>
                <c:pt idx="7">
                  <c:v>2.8</c:v>
                </c:pt>
                <c:pt idx="8">
                  <c:v>2.8</c:v>
                </c:pt>
                <c:pt idx="9">
                  <c:v>3.3</c:v>
                </c:pt>
                <c:pt idx="10">
                  <c:v>2.7</c:v>
                </c:pt>
                <c:pt idx="11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52345216"/>
        <c:axId val="152347008"/>
      </c:barChart>
      <c:catAx>
        <c:axId val="152345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2347008"/>
        <c:crosses val="autoZero"/>
        <c:auto val="1"/>
        <c:lblAlgn val="ctr"/>
        <c:lblOffset val="100"/>
        <c:noMultiLvlLbl val="0"/>
      </c:catAx>
      <c:valAx>
        <c:axId val="1523470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2345216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800000"/>
                </a:solidFill>
              </a:defRPr>
            </a:pPr>
            <a:r>
              <a:rPr lang="en-US" sz="1800" dirty="0" smtClean="0">
                <a:solidFill>
                  <a:srgbClr val="800000"/>
                </a:solidFill>
              </a:rPr>
              <a:t>Patient Ratio by </a:t>
            </a:r>
            <a:r>
              <a:rPr lang="en-US" sz="1800" dirty="0">
                <a:solidFill>
                  <a:srgbClr val="800000"/>
                </a:solidFill>
              </a:rPr>
              <a:t>Clinic</a:t>
            </a:r>
          </a:p>
        </c:rich>
      </c:tx>
      <c:layout>
        <c:manualLayout>
          <c:xMode val="edge"/>
          <c:yMode val="edge"/>
          <c:x val="0.2640769230769231"/>
          <c:y val="1.42326713024332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435897435897435"/>
          <c:y val="0.12632616463689222"/>
          <c:w val="0.6689509388249546"/>
          <c:h val="0.618862323933731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Clients Percentages by Clinic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cat>
            <c:strRef>
              <c:f>Sheet1!$A$2:$A$5</c:f>
              <c:strCache>
                <c:ptCount val="4"/>
                <c:pt idx="0">
                  <c:v>AHF</c:v>
                </c:pt>
                <c:pt idx="1">
                  <c:v>BCCC</c:v>
                </c:pt>
                <c:pt idx="2">
                  <c:v>UF Cares</c:v>
                </c:pt>
                <c:pt idx="3">
                  <c:v>Private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32</c:v>
                </c:pt>
                <c:pt idx="2">
                  <c:v>27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36382273369674945"/>
          <c:y val="0.80386687857532824"/>
          <c:w val="0.30797213809812235"/>
          <c:h val="0.193648754482497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375834599622409E-2"/>
          <c:y val="0.17867353839908173"/>
          <c:w val="0.86176093613298332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Rate</c:v>
                </c:pt>
              </c:strCache>
            </c:strRef>
          </c:tx>
          <c:spPr>
            <a:ln w="22225">
              <a:solidFill>
                <a:schemeClr val="accent1">
                  <a:lumMod val="50000"/>
                </a:schemeClr>
              </a:solidFill>
            </a:ln>
          </c:spPr>
          <c:marker>
            <c:symbol val="diamond"/>
            <c:size val="8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marker>
          <c:dLbls>
            <c:dLbl>
              <c:idx val="1"/>
              <c:layout>
                <c:manualLayout>
                  <c:x val="-6.8274853801169585E-2"/>
                  <c:y val="5.12751285531699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187134502923871E-2"/>
                  <c:y val="5.7566555369509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Aug 2012</c:v>
                </c:pt>
                <c:pt idx="1">
                  <c:v>Oct 2012</c:v>
                </c:pt>
                <c:pt idx="2">
                  <c:v>Dec 2012</c:v>
                </c:pt>
                <c:pt idx="3">
                  <c:v>Feb 2013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191</c:v>
                </c:pt>
                <c:pt idx="1">
                  <c:v>138</c:v>
                </c:pt>
                <c:pt idx="2">
                  <c:v>193</c:v>
                </c:pt>
                <c:pt idx="3">
                  <c:v>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LSS Rate</c:v>
                </c:pt>
              </c:strCache>
            </c:strRef>
          </c:tx>
          <c:spPr>
            <a:ln w="22225">
              <a:solidFill>
                <a:schemeClr val="accent6">
                  <a:lumMod val="75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4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Aug 2012</c:v>
                </c:pt>
                <c:pt idx="1">
                  <c:v>Oct 2012</c:v>
                </c:pt>
                <c:pt idx="2">
                  <c:v>Dec 2012</c:v>
                </c:pt>
                <c:pt idx="3">
                  <c:v>Feb 2013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</c:v>
                </c:pt>
                <c:pt idx="1">
                  <c:v>19</c:v>
                </c:pt>
                <c:pt idx="2">
                  <c:v>12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898240"/>
        <c:axId val="155899776"/>
      </c:lineChart>
      <c:catAx>
        <c:axId val="155898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5899776"/>
        <c:crosses val="autoZero"/>
        <c:auto val="1"/>
        <c:lblAlgn val="ctr"/>
        <c:lblOffset val="100"/>
        <c:noMultiLvlLbl val="0"/>
      </c:catAx>
      <c:valAx>
        <c:axId val="15589977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5589824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9662775705668371"/>
          <c:y val="4.1254743507004782E-2"/>
          <c:w val="0.40238445707089737"/>
          <c:h val="9.8032357638340728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pPr>
            <a:r>
              <a:rPr lang="en-US" sz="1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Follow-up </a:t>
            </a:r>
            <a:r>
              <a:rPr lang="en-US" sz="1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Appointments,</a:t>
            </a:r>
            <a:r>
              <a:rPr lang="en-US" sz="1800" baseline="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Lost to Care, and Barrier Analyses</a:t>
            </a:r>
            <a:endParaRPr lang="en-US" sz="1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6026494010906706"/>
          <c:y val="2.838993317664258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2904586210621657E-2"/>
          <c:y val="0.24061466720075317"/>
          <c:w val="0.92698901067447415"/>
          <c:h val="0.70868165208942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Entry'!$B$1</c:f>
              <c:strCache>
                <c:ptCount val="1"/>
                <c:pt idx="0">
                  <c:v>Follow-up visit scheduled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Entry'!$A$2:$A$10</c:f>
              <c:strCache>
                <c:ptCount val="9"/>
                <c:pt idx="0">
                  <c:v>Jul 2012</c:v>
                </c:pt>
                <c:pt idx="1">
                  <c:v>Aug 2012</c:v>
                </c:pt>
                <c:pt idx="2">
                  <c:v>Sep 2012</c:v>
                </c:pt>
                <c:pt idx="3">
                  <c:v>Oct 2012</c:v>
                </c:pt>
                <c:pt idx="4">
                  <c:v>Nov 2012</c:v>
                </c:pt>
                <c:pt idx="5">
                  <c:v>Dec 2012</c:v>
                </c:pt>
                <c:pt idx="6">
                  <c:v>Jan 2013</c:v>
                </c:pt>
                <c:pt idx="7">
                  <c:v>Feb 2013</c:v>
                </c:pt>
                <c:pt idx="8">
                  <c:v>Mar 2013</c:v>
                </c:pt>
              </c:strCache>
            </c:strRef>
          </c:cat>
          <c:val>
            <c:numRef>
              <c:f>'Data Entry'!$B$2:$B$10</c:f>
              <c:numCache>
                <c:formatCode>General</c:formatCode>
                <c:ptCount val="9"/>
                <c:pt idx="0">
                  <c:v>22</c:v>
                </c:pt>
                <c:pt idx="1">
                  <c:v>5</c:v>
                </c:pt>
                <c:pt idx="2">
                  <c:v>15</c:v>
                </c:pt>
                <c:pt idx="3">
                  <c:v>22</c:v>
                </c:pt>
                <c:pt idx="4">
                  <c:v>19</c:v>
                </c:pt>
                <c:pt idx="5">
                  <c:v>44</c:v>
                </c:pt>
                <c:pt idx="6">
                  <c:v>34</c:v>
                </c:pt>
                <c:pt idx="7">
                  <c:v>5</c:v>
                </c:pt>
                <c:pt idx="8">
                  <c:v>40</c:v>
                </c:pt>
              </c:numCache>
            </c:numRef>
          </c:val>
        </c:ser>
        <c:ser>
          <c:idx val="1"/>
          <c:order val="1"/>
          <c:tx>
            <c:strRef>
              <c:f>'Data Entry'!$C$1</c:f>
              <c:strCache>
                <c:ptCount val="1"/>
                <c:pt idx="0">
                  <c:v>Lost to care (no follow-up visit scheduled)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1.4765077442242796E-3"/>
                  <c:y val="2.0627441292288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Entry'!$A$2:$A$10</c:f>
              <c:strCache>
                <c:ptCount val="9"/>
                <c:pt idx="0">
                  <c:v>Jul 2012</c:v>
                </c:pt>
                <c:pt idx="1">
                  <c:v>Aug 2012</c:v>
                </c:pt>
                <c:pt idx="2">
                  <c:v>Sep 2012</c:v>
                </c:pt>
                <c:pt idx="3">
                  <c:v>Oct 2012</c:v>
                </c:pt>
                <c:pt idx="4">
                  <c:v>Nov 2012</c:v>
                </c:pt>
                <c:pt idx="5">
                  <c:v>Dec 2012</c:v>
                </c:pt>
                <c:pt idx="6">
                  <c:v>Jan 2013</c:v>
                </c:pt>
                <c:pt idx="7">
                  <c:v>Feb 2013</c:v>
                </c:pt>
                <c:pt idx="8">
                  <c:v>Mar 2013</c:v>
                </c:pt>
              </c:strCache>
            </c:strRef>
          </c:cat>
          <c:val>
            <c:numRef>
              <c:f>'Data Entry'!$C$2:$C$10</c:f>
              <c:numCache>
                <c:formatCode>General</c:formatCode>
                <c:ptCount val="9"/>
                <c:pt idx="0">
                  <c:v>15</c:v>
                </c:pt>
                <c:pt idx="1">
                  <c:v>4</c:v>
                </c:pt>
                <c:pt idx="2">
                  <c:v>1</c:v>
                </c:pt>
                <c:pt idx="3">
                  <c:v>20</c:v>
                </c:pt>
                <c:pt idx="4">
                  <c:v>75</c:v>
                </c:pt>
                <c:pt idx="5">
                  <c:v>40</c:v>
                </c:pt>
                <c:pt idx="6">
                  <c:v>9</c:v>
                </c:pt>
                <c:pt idx="7">
                  <c:v>16</c:v>
                </c:pt>
                <c:pt idx="8">
                  <c:v>49</c:v>
                </c:pt>
              </c:numCache>
            </c:numRef>
          </c:val>
        </c:ser>
        <c:ser>
          <c:idx val="2"/>
          <c:order val="2"/>
          <c:tx>
            <c:strRef>
              <c:f>'Data Entry'!$D$1</c:f>
              <c:strCache>
                <c:ptCount val="1"/>
                <c:pt idx="0">
                  <c:v>Barrier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 b="1">
                    <a:solidFill>
                      <a:srgbClr val="4B731F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Entry'!$A$2:$A$10</c:f>
              <c:strCache>
                <c:ptCount val="9"/>
                <c:pt idx="0">
                  <c:v>Jul 2012</c:v>
                </c:pt>
                <c:pt idx="1">
                  <c:v>Aug 2012</c:v>
                </c:pt>
                <c:pt idx="2">
                  <c:v>Sep 2012</c:v>
                </c:pt>
                <c:pt idx="3">
                  <c:v>Oct 2012</c:v>
                </c:pt>
                <c:pt idx="4">
                  <c:v>Nov 2012</c:v>
                </c:pt>
                <c:pt idx="5">
                  <c:v>Dec 2012</c:v>
                </c:pt>
                <c:pt idx="6">
                  <c:v>Jan 2013</c:v>
                </c:pt>
                <c:pt idx="7">
                  <c:v>Feb 2013</c:v>
                </c:pt>
                <c:pt idx="8">
                  <c:v>Mar 2013</c:v>
                </c:pt>
              </c:strCache>
            </c:strRef>
          </c:cat>
          <c:val>
            <c:numRef>
              <c:f>'Data Entry'!$D$2:$D$10</c:f>
              <c:numCache>
                <c:formatCode>General</c:formatCode>
                <c:ptCount val="9"/>
                <c:pt idx="0">
                  <c:v>5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8</c:v>
                </c:pt>
                <c:pt idx="5">
                  <c:v>5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55858432"/>
        <c:axId val="155859968"/>
      </c:barChart>
      <c:catAx>
        <c:axId val="155858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5859968"/>
        <c:crosses val="autoZero"/>
        <c:auto val="1"/>
        <c:lblAlgn val="ctr"/>
        <c:lblOffset val="100"/>
        <c:noMultiLvlLbl val="0"/>
      </c:catAx>
      <c:valAx>
        <c:axId val="155859968"/>
        <c:scaling>
          <c:orientation val="minMax"/>
          <c:max val="8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5858432"/>
        <c:crosses val="autoZero"/>
        <c:crossBetween val="between"/>
        <c:majorUnit val="1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38929765726613075"/>
          <c:y val="0.11716583630357759"/>
          <c:w val="0.34941227610098624"/>
          <c:h val="9.7346645248819308E-2"/>
        </c:manualLayout>
      </c:layout>
      <c:overlay val="0"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02705400637419"/>
          <c:y val="0.18662259512723936"/>
          <c:w val="0.4930122558832688"/>
          <c:h val="0.69344941483441491"/>
        </c:manualLayout>
      </c:layout>
      <c:pieChart>
        <c:varyColors val="1"/>
        <c:ser>
          <c:idx val="1"/>
          <c:order val="0"/>
          <c:tx>
            <c:strRef>
              <c:f>'Data Entry'!$H$1</c:f>
              <c:strCache>
                <c:ptCount val="1"/>
                <c:pt idx="0">
                  <c:v>%</c:v>
                </c:pt>
              </c:strCache>
            </c:strRef>
          </c:tx>
          <c:spPr>
            <a:effectLst>
              <a:outerShdw dir="5400000" algn="ctr" rotWithShape="0">
                <a:srgbClr val="000000"/>
              </a:outerShdw>
            </a:effectLst>
          </c:spPr>
          <c:dLbls>
            <c:dLbl>
              <c:idx val="0"/>
              <c:layout>
                <c:manualLayout>
                  <c:x val="0.10245748876406026"/>
                  <c:y val="2.035623409669211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4303713841399833E-2"/>
                  <c:y val="5.50484742551873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4.0152301834544823E-2"/>
                  <c:y val="2.849872773536899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8.030460366908964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Ineligibility Issues</a:t>
                    </a:r>
                    <a:r>
                      <a:rPr lang="en-US" sz="1200" dirty="0"/>
                      <a:t>
6.1%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7.8920150557504301E-2"/>
                  <c:y val="-2.03562340966921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7.2851327906045642E-3"/>
                  <c:y val="-3.86769001383679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4.6768539525779619E-2"/>
                  <c:y val="-4.07124884226593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0.12264958405623026"/>
                  <c:y val="-3.71961930560168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9.4921593487254777E-2"/>
                  <c:y val="-1.98011823251817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4.0366453134036313E-2"/>
                  <c:y val="-1.08815257263595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0.11494650562747454"/>
                  <c:y val="-6.551248003891215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8.7088059967080383E-2"/>
                  <c:y val="2.3724017159217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2"/>
              <c:layout>
                <c:manualLayout>
                  <c:x val="3.7346523421860504E-2"/>
                  <c:y val="8.1498696002072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'Data Entry'!$F$2:$F$15</c:f>
              <c:strCache>
                <c:ptCount val="14"/>
                <c:pt idx="0">
                  <c:v>Moved</c:v>
                </c:pt>
                <c:pt idx="1">
                  <c:v>Transferred/
Using other svc</c:v>
                </c:pt>
                <c:pt idx="2">
                  <c:v>Deceased/Coma</c:v>
                </c:pt>
                <c:pt idx="3">
                  <c:v>No insurance</c:v>
                </c:pt>
                <c:pt idx="4">
                  <c:v>Work</c:v>
                </c:pt>
                <c:pt idx="5">
                  <c:v>Incarcerated</c:v>
                </c:pt>
                <c:pt idx="6">
                  <c:v>New/Changing
provider</c:v>
                </c:pt>
                <c:pt idx="7">
                  <c:v>Refused svc/
care</c:v>
                </c:pt>
                <c:pt idx="8">
                  <c:v>In nursing home/
hospitalized</c:v>
                </c:pt>
                <c:pt idx="9">
                  <c:v>Family/
Personal issues</c:v>
                </c:pt>
                <c:pt idx="10">
                  <c:v>Homeless</c:v>
                </c:pt>
                <c:pt idx="11">
                  <c:v>Transportation</c:v>
                </c:pt>
                <c:pt idx="12">
                  <c:v>No mode of
contact</c:v>
                </c:pt>
                <c:pt idx="13">
                  <c:v>TOTAL</c:v>
                </c:pt>
              </c:strCache>
            </c:strRef>
          </c:cat>
          <c:val>
            <c:numRef>
              <c:f>'Data Entry'!$H$2:$H$14</c:f>
              <c:numCache>
                <c:formatCode>0.0%</c:formatCode>
                <c:ptCount val="13"/>
                <c:pt idx="0">
                  <c:v>0.37804878048780488</c:v>
                </c:pt>
                <c:pt idx="1">
                  <c:v>0.18292682926829268</c:v>
                </c:pt>
                <c:pt idx="2">
                  <c:v>8.5365853658536592E-2</c:v>
                </c:pt>
                <c:pt idx="3">
                  <c:v>6.097560975609756E-2</c:v>
                </c:pt>
                <c:pt idx="4">
                  <c:v>4.878048780487805E-2</c:v>
                </c:pt>
                <c:pt idx="5">
                  <c:v>4.878048780487805E-2</c:v>
                </c:pt>
                <c:pt idx="6">
                  <c:v>3.6585365853658534E-2</c:v>
                </c:pt>
                <c:pt idx="7">
                  <c:v>3.6585365853658534E-2</c:v>
                </c:pt>
                <c:pt idx="8">
                  <c:v>3.6585365853658534E-2</c:v>
                </c:pt>
                <c:pt idx="9">
                  <c:v>3.6585365853658534E-2</c:v>
                </c:pt>
                <c:pt idx="10">
                  <c:v>2.4390243902439025E-2</c:v>
                </c:pt>
                <c:pt idx="11">
                  <c:v>1.2195121951219513E-2</c:v>
                </c:pt>
                <c:pt idx="12">
                  <c:v>1.2195121951219513E-2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4"/>
      </c:pie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pPr>
            <a:r>
              <a:rPr lang="en-US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AHF CQI Goal 3.2.1: #1 Gap Measure</a:t>
            </a:r>
          </a:p>
          <a:p>
            <a:pPr>
              <a:defRPr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pPr>
            <a:r>
              <a:rPr lang="en-US" sz="1200" b="0" i="0" u="none" strike="noStrike" baseline="0" dirty="0"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Percentage of patients, regardless of age, with a diagnosis of HIV/AIDS who did not have a medical visit with a provider with prescribing privileges in the last 180 days of </a:t>
            </a:r>
            <a:r>
              <a:rPr lang="en-US" sz="1200" b="0" i="0" u="none" strike="noStrike" baseline="0" dirty="0" smtClean="0"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measurement </a:t>
            </a:r>
            <a:r>
              <a:rPr lang="en-US" sz="1200" b="0" i="0" u="none" strike="noStrike" baseline="0" dirty="0"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year.</a:t>
            </a:r>
            <a:endParaRPr lang="en-US" sz="1200" b="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133678872187698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751989053320121E-2"/>
          <c:y val="0.14921011710378873"/>
          <c:w val="0.85335301837270328"/>
          <c:h val="0.79609101073721733"/>
        </c:manualLayout>
      </c:layout>
      <c:lineChart>
        <c:grouping val="standard"/>
        <c:varyColors val="0"/>
        <c:ser>
          <c:idx val="1"/>
          <c:order val="0"/>
          <c:tx>
            <c:strRef>
              <c:f>[1]Sheet1!$A$2</c:f>
              <c:strCache>
                <c:ptCount val="1"/>
                <c:pt idx="0">
                  <c:v>National</c:v>
                </c:pt>
              </c:strCache>
            </c:strRef>
          </c:tx>
          <c:spPr>
            <a:ln w="22225">
              <a:solidFill>
                <a:schemeClr val="bg2">
                  <a:lumMod val="25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[1]Sheet1!$C$1:$L$1</c:f>
              <c:strCache>
                <c:ptCount val="10"/>
                <c:pt idx="0">
                  <c:v>Jun 2012</c:v>
                </c:pt>
                <c:pt idx="1">
                  <c:v>Jul 2012</c:v>
                </c:pt>
                <c:pt idx="2">
                  <c:v>Aug 2012</c:v>
                </c:pt>
                <c:pt idx="3">
                  <c:v>Sep 2012</c:v>
                </c:pt>
                <c:pt idx="4">
                  <c:v>Oct 2012</c:v>
                </c:pt>
                <c:pt idx="5">
                  <c:v>Nov 2012</c:v>
                </c:pt>
                <c:pt idx="6">
                  <c:v>Dec 2012</c:v>
                </c:pt>
                <c:pt idx="7">
                  <c:v>Jan 2013</c:v>
                </c:pt>
                <c:pt idx="8">
                  <c:v>Feb 2013</c:v>
                </c:pt>
                <c:pt idx="9">
                  <c:v>Mar 2013</c:v>
                </c:pt>
              </c:strCache>
            </c:strRef>
          </c:cat>
          <c:val>
            <c:numRef>
              <c:f>[1]Sheet1!$C$2:$L$2</c:f>
              <c:numCache>
                <c:formatCode>0.00%</c:formatCode>
                <c:ptCount val="10"/>
                <c:pt idx="0">
                  <c:v>0.14400000000000002</c:v>
                </c:pt>
                <c:pt idx="1">
                  <c:v>0.1459</c:v>
                </c:pt>
                <c:pt idx="2">
                  <c:v>0.14924999999999999</c:v>
                </c:pt>
                <c:pt idx="3">
                  <c:v>0.15260000000000001</c:v>
                </c:pt>
                <c:pt idx="4">
                  <c:v>0.14615</c:v>
                </c:pt>
                <c:pt idx="5">
                  <c:v>0.13969999999999999</c:v>
                </c:pt>
                <c:pt idx="6">
                  <c:v>0.13835</c:v>
                </c:pt>
                <c:pt idx="7">
                  <c:v>0.13700000000000001</c:v>
                </c:pt>
                <c:pt idx="8">
                  <c:v>0.1246</c:v>
                </c:pt>
                <c:pt idx="9">
                  <c:v>0.11219999999999999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[1]Sheet1!$A$3</c:f>
              <c:strCache>
                <c:ptCount val="1"/>
                <c:pt idx="0">
                  <c:v>Jacksonville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square"/>
            <c:size val="5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41275">
                <a:solidFill>
                  <a:srgbClr val="00B050"/>
                </a:solidFill>
                <a:prstDash val="sysDot"/>
              </a:ln>
            </c:spPr>
            <c:trendlineType val="linear"/>
            <c:dispRSqr val="0"/>
            <c:dispEq val="0"/>
          </c:trendline>
          <c:cat>
            <c:strRef>
              <c:f>[1]Sheet1!$C$1:$L$1</c:f>
              <c:strCache>
                <c:ptCount val="10"/>
                <c:pt idx="0">
                  <c:v>Jun 2012</c:v>
                </c:pt>
                <c:pt idx="1">
                  <c:v>Jul 2012</c:v>
                </c:pt>
                <c:pt idx="2">
                  <c:v>Aug 2012</c:v>
                </c:pt>
                <c:pt idx="3">
                  <c:v>Sep 2012</c:v>
                </c:pt>
                <c:pt idx="4">
                  <c:v>Oct 2012</c:v>
                </c:pt>
                <c:pt idx="5">
                  <c:v>Nov 2012</c:v>
                </c:pt>
                <c:pt idx="6">
                  <c:v>Dec 2012</c:v>
                </c:pt>
                <c:pt idx="7">
                  <c:v>Jan 2013</c:v>
                </c:pt>
                <c:pt idx="8">
                  <c:v>Feb 2013</c:v>
                </c:pt>
                <c:pt idx="9">
                  <c:v>Mar 2013</c:v>
                </c:pt>
              </c:strCache>
            </c:strRef>
          </c:cat>
          <c:val>
            <c:numRef>
              <c:f>[1]Sheet1!$C$3:$L$3</c:f>
              <c:numCache>
                <c:formatCode>0.00%</c:formatCode>
                <c:ptCount val="10"/>
                <c:pt idx="0">
                  <c:v>9.1228070175438603E-2</c:v>
                </c:pt>
                <c:pt idx="1">
                  <c:v>0.10472972972972973</c:v>
                </c:pt>
                <c:pt idx="2">
                  <c:v>0.10576923076923077</c:v>
                </c:pt>
                <c:pt idx="3">
                  <c:v>0.11145510835913312</c:v>
                </c:pt>
                <c:pt idx="4">
                  <c:v>9.3567251461988299E-2</c:v>
                </c:pt>
                <c:pt idx="5">
                  <c:v>8.683473389355742E-2</c:v>
                </c:pt>
                <c:pt idx="6">
                  <c:v>9.1397849462365593E-2</c:v>
                </c:pt>
                <c:pt idx="7">
                  <c:v>9.5588235294117641E-2</c:v>
                </c:pt>
                <c:pt idx="8">
                  <c:v>7.823960880195599E-2</c:v>
                </c:pt>
                <c:pt idx="9">
                  <c:v>9.0308370044052858E-2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127808"/>
        <c:axId val="117137792"/>
      </c:lineChart>
      <c:catAx>
        <c:axId val="117127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7137792"/>
        <c:crosses val="autoZero"/>
        <c:auto val="1"/>
        <c:lblAlgn val="ctr"/>
        <c:lblOffset val="100"/>
        <c:noMultiLvlLbl val="0"/>
      </c:catAx>
      <c:valAx>
        <c:axId val="117137792"/>
        <c:scaling>
          <c:orientation val="minMax"/>
          <c:max val="0.2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7127808"/>
        <c:crosses val="autoZero"/>
        <c:crossBetween val="between"/>
        <c:minorUnit val="5.000000000000001E-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76739056664097594"/>
          <c:y val="0.166194662721461"/>
          <c:w val="0.20996981223919384"/>
          <c:h val="7.4526117483198595E-2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751989053320121E-2"/>
          <c:y val="0.17229846847490163"/>
          <c:w val="0.86182759464388969"/>
          <c:h val="0.77300249689135236"/>
        </c:manualLayout>
      </c:layout>
      <c:lineChart>
        <c:grouping val="standard"/>
        <c:varyColors val="0"/>
        <c:ser>
          <c:idx val="1"/>
          <c:order val="0"/>
          <c:tx>
            <c:strRef>
              <c:f>Sheet1!$A$6</c:f>
              <c:strCache>
                <c:ptCount val="1"/>
                <c:pt idx="0">
                  <c:v>Jacksonville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41275">
                <a:solidFill>
                  <a:srgbClr val="00B050"/>
                </a:solidFill>
                <a:prstDash val="sysDot"/>
              </a:ln>
            </c:spPr>
            <c:trendlineType val="linear"/>
            <c:dispRSqr val="0"/>
            <c:dispEq val="0"/>
          </c:trendline>
          <c:cat>
            <c:strRef>
              <c:f>Sheet1!$C$4:$L$4</c:f>
              <c:strCache>
                <c:ptCount val="10"/>
                <c:pt idx="0">
                  <c:v>Jun 2012</c:v>
                </c:pt>
                <c:pt idx="1">
                  <c:v>Jul 2012</c:v>
                </c:pt>
                <c:pt idx="2">
                  <c:v>Aug 2012</c:v>
                </c:pt>
                <c:pt idx="3">
                  <c:v>Sep 2012</c:v>
                </c:pt>
                <c:pt idx="4">
                  <c:v>Oct 2012</c:v>
                </c:pt>
                <c:pt idx="5">
                  <c:v>Nov 2012</c:v>
                </c:pt>
                <c:pt idx="6">
                  <c:v>Dec 2012</c:v>
                </c:pt>
                <c:pt idx="7">
                  <c:v>Jan 2013</c:v>
                </c:pt>
                <c:pt idx="8">
                  <c:v>Feb 2013</c:v>
                </c:pt>
                <c:pt idx="9">
                  <c:v>Mar 2013</c:v>
                </c:pt>
              </c:strCache>
            </c:strRef>
          </c:cat>
          <c:val>
            <c:numRef>
              <c:f>Sheet1!$C$6:$L$6</c:f>
              <c:numCache>
                <c:formatCode>0.00%</c:formatCode>
                <c:ptCount val="10"/>
                <c:pt idx="0">
                  <c:v>0.88749999999999996</c:v>
                </c:pt>
                <c:pt idx="1">
                  <c:v>0.86956521739130432</c:v>
                </c:pt>
                <c:pt idx="2">
                  <c:v>0.86274509803921573</c:v>
                </c:pt>
                <c:pt idx="3">
                  <c:v>0.82692307692307687</c:v>
                </c:pt>
                <c:pt idx="4">
                  <c:v>0.85818181818181816</c:v>
                </c:pt>
                <c:pt idx="5">
                  <c:v>0.85666666666666669</c:v>
                </c:pt>
                <c:pt idx="6">
                  <c:v>0.86111111111111116</c:v>
                </c:pt>
                <c:pt idx="7">
                  <c:v>0.86647727272727271</c:v>
                </c:pt>
                <c:pt idx="8">
                  <c:v>0.87158469945355188</c:v>
                </c:pt>
                <c:pt idx="9">
                  <c:v>0.85013623978201636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Sheet1!$A$5</c:f>
              <c:strCache>
                <c:ptCount val="1"/>
                <c:pt idx="0">
                  <c:v>National</c:v>
                </c:pt>
              </c:strCache>
            </c:strRef>
          </c:tx>
          <c:spPr>
            <a:ln w="22225">
              <a:solidFill>
                <a:schemeClr val="bg2">
                  <a:lumMod val="25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Sheet1!$C$4:$L$4</c:f>
              <c:strCache>
                <c:ptCount val="10"/>
                <c:pt idx="0">
                  <c:v>Jun 2012</c:v>
                </c:pt>
                <c:pt idx="1">
                  <c:v>Jul 2012</c:v>
                </c:pt>
                <c:pt idx="2">
                  <c:v>Aug 2012</c:v>
                </c:pt>
                <c:pt idx="3">
                  <c:v>Sep 2012</c:v>
                </c:pt>
                <c:pt idx="4">
                  <c:v>Oct 2012</c:v>
                </c:pt>
                <c:pt idx="5">
                  <c:v>Nov 2012</c:v>
                </c:pt>
                <c:pt idx="6">
                  <c:v>Dec 2012</c:v>
                </c:pt>
                <c:pt idx="7">
                  <c:v>Jan 2013</c:v>
                </c:pt>
                <c:pt idx="8">
                  <c:v>Feb 2013</c:v>
                </c:pt>
                <c:pt idx="9">
                  <c:v>Mar 2013</c:v>
                </c:pt>
              </c:strCache>
            </c:strRef>
          </c:cat>
          <c:val>
            <c:numRef>
              <c:f>Sheet1!$C$5:$L$5</c:f>
              <c:numCache>
                <c:formatCode>0.00%</c:formatCode>
                <c:ptCount val="10"/>
                <c:pt idx="0">
                  <c:v>0.64939999999999998</c:v>
                </c:pt>
                <c:pt idx="1">
                  <c:v>0.64549999999999996</c:v>
                </c:pt>
                <c:pt idx="2">
                  <c:v>0.64599999999999991</c:v>
                </c:pt>
                <c:pt idx="3">
                  <c:v>0.64649999999999996</c:v>
                </c:pt>
                <c:pt idx="4">
                  <c:v>0.66064999999999996</c:v>
                </c:pt>
                <c:pt idx="5">
                  <c:v>0.67479999999999996</c:v>
                </c:pt>
                <c:pt idx="6">
                  <c:v>0.67964999999999998</c:v>
                </c:pt>
                <c:pt idx="7">
                  <c:v>0.6845</c:v>
                </c:pt>
                <c:pt idx="8">
                  <c:v>0.70140000000000002</c:v>
                </c:pt>
                <c:pt idx="9">
                  <c:v>0.71830000000000005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829056"/>
        <c:axId val="118830592"/>
      </c:lineChart>
      <c:catAx>
        <c:axId val="118829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8830592"/>
        <c:crosses val="autoZero"/>
        <c:auto val="1"/>
        <c:lblAlgn val="ctr"/>
        <c:lblOffset val="100"/>
        <c:noMultiLvlLbl val="0"/>
      </c:catAx>
      <c:valAx>
        <c:axId val="118830592"/>
        <c:scaling>
          <c:orientation val="minMax"/>
          <c:max val="0.95000000000000007"/>
          <c:min val="0.60000000000000009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8829056"/>
        <c:crosses val="autoZero"/>
        <c:crossBetween val="between"/>
        <c:minorUnit val="5.000000000000001E-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8148883402286573"/>
          <c:y val="0.18213045190183016"/>
          <c:w val="0.20258808221006275"/>
          <c:h val="8.1768304918345386E-2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pPr>
            <a:r>
              <a:rPr lang="en-US" sz="1800" b="1" i="0" u="none" strike="noStrike" baseline="0" dirty="0">
                <a:solidFill>
                  <a:srgbClr val="800000"/>
                </a:solidFill>
                <a:effectLst/>
              </a:rPr>
              <a:t>AHF CQI Goal 3.2.4: #</a:t>
            </a:r>
            <a:r>
              <a:rPr lang="en-US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4 Viral Load Suppression</a:t>
            </a:r>
          </a:p>
          <a:p>
            <a:pPr>
              <a:defRPr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pPr>
            <a:r>
              <a:rPr lang="en-US" sz="1200" b="0" dirty="0"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Percentage of patients, regardless of age, with a diagnosis of HIV/AIDS with a </a:t>
            </a:r>
          </a:p>
          <a:p>
            <a:pPr>
              <a:defRPr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pPr>
            <a:r>
              <a:rPr lang="en-US" sz="1200" b="0" dirty="0"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viral load less than 200 copies/mL at last viral load test during the measurement year.</a:t>
            </a:r>
            <a:endParaRPr lang="en-US" sz="1200" b="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8751946260954664E-2"/>
          <c:y val="0.15918460269248452"/>
          <c:w val="0.85335301837270328"/>
          <c:h val="0.79124742493221489"/>
        </c:manualLayout>
      </c:layout>
      <c:lineChart>
        <c:grouping val="standard"/>
        <c:varyColors val="0"/>
        <c:ser>
          <c:idx val="1"/>
          <c:order val="0"/>
          <c:tx>
            <c:strRef>
              <c:f>Sheet1!$A$12</c:f>
              <c:strCache>
                <c:ptCount val="1"/>
                <c:pt idx="0">
                  <c:v>Jacksonville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triangle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txPr>
              <a:bodyPr/>
              <a:lstStyle/>
              <a:p>
                <a:pPr>
                  <a:defRPr sz="1100" b="1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41275">
                <a:solidFill>
                  <a:srgbClr val="00B050"/>
                </a:solidFill>
                <a:prstDash val="sysDot"/>
              </a:ln>
            </c:spPr>
            <c:trendlineType val="linear"/>
            <c:dispRSqr val="0"/>
            <c:dispEq val="0"/>
          </c:trendline>
          <c:cat>
            <c:strRef>
              <c:f>Sheet1!$C$10:$L$10</c:f>
              <c:strCache>
                <c:ptCount val="10"/>
                <c:pt idx="0">
                  <c:v>Jun 2012</c:v>
                </c:pt>
                <c:pt idx="1">
                  <c:v>Jul 2012</c:v>
                </c:pt>
                <c:pt idx="2">
                  <c:v>Aug 2012</c:v>
                </c:pt>
                <c:pt idx="3">
                  <c:v>Sep 2012</c:v>
                </c:pt>
                <c:pt idx="4">
                  <c:v>Oct 2012</c:v>
                </c:pt>
                <c:pt idx="5">
                  <c:v>Nov 2012</c:v>
                </c:pt>
                <c:pt idx="6">
                  <c:v>Dec 2012</c:v>
                </c:pt>
                <c:pt idx="7">
                  <c:v>Jan 2013</c:v>
                </c:pt>
                <c:pt idx="8">
                  <c:v>Feb 2013</c:v>
                </c:pt>
                <c:pt idx="9">
                  <c:v>Mar 2013</c:v>
                </c:pt>
              </c:strCache>
            </c:strRef>
          </c:cat>
          <c:val>
            <c:numRef>
              <c:f>Sheet1!$C$12:$L$12</c:f>
              <c:numCache>
                <c:formatCode>0.00%</c:formatCode>
                <c:ptCount val="10"/>
                <c:pt idx="0">
                  <c:v>0.82550335570469802</c:v>
                </c:pt>
                <c:pt idx="1">
                  <c:v>0.83974358974358976</c:v>
                </c:pt>
                <c:pt idx="2">
                  <c:v>0.83950617283950613</c:v>
                </c:pt>
                <c:pt idx="3">
                  <c:v>0.83532934131736525</c:v>
                </c:pt>
                <c:pt idx="4">
                  <c:v>0.8571428571428571</c:v>
                </c:pt>
                <c:pt idx="5">
                  <c:v>0.86486486486486491</c:v>
                </c:pt>
                <c:pt idx="6">
                  <c:v>0.86269430051813467</c:v>
                </c:pt>
                <c:pt idx="7">
                  <c:v>0.83693045563549162</c:v>
                </c:pt>
                <c:pt idx="8">
                  <c:v>0.83847980997624705</c:v>
                </c:pt>
                <c:pt idx="9">
                  <c:v>0.80932203389830504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Sheet1!$A$11</c:f>
              <c:strCache>
                <c:ptCount val="1"/>
                <c:pt idx="0">
                  <c:v>National</c:v>
                </c:pt>
              </c:strCache>
            </c:strRef>
          </c:tx>
          <c:spPr>
            <a:ln w="22225">
              <a:solidFill>
                <a:schemeClr val="bg2">
                  <a:lumMod val="25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Sheet1!$C$10:$L$10</c:f>
              <c:strCache>
                <c:ptCount val="10"/>
                <c:pt idx="0">
                  <c:v>Jun 2012</c:v>
                </c:pt>
                <c:pt idx="1">
                  <c:v>Jul 2012</c:v>
                </c:pt>
                <c:pt idx="2">
                  <c:v>Aug 2012</c:v>
                </c:pt>
                <c:pt idx="3">
                  <c:v>Sep 2012</c:v>
                </c:pt>
                <c:pt idx="4">
                  <c:v>Oct 2012</c:v>
                </c:pt>
                <c:pt idx="5">
                  <c:v>Nov 2012</c:v>
                </c:pt>
                <c:pt idx="6">
                  <c:v>Dec 2012</c:v>
                </c:pt>
                <c:pt idx="7">
                  <c:v>Jan 2013</c:v>
                </c:pt>
                <c:pt idx="8">
                  <c:v>Feb 2013</c:v>
                </c:pt>
                <c:pt idx="9">
                  <c:v>Mar 2013</c:v>
                </c:pt>
              </c:strCache>
            </c:strRef>
          </c:cat>
          <c:val>
            <c:numRef>
              <c:f>Sheet1!$C$11:$L$11</c:f>
              <c:numCache>
                <c:formatCode>0.00%</c:formatCode>
                <c:ptCount val="10"/>
                <c:pt idx="0">
                  <c:v>0.71609999999999996</c:v>
                </c:pt>
                <c:pt idx="1">
                  <c:v>0.71460000000000001</c:v>
                </c:pt>
                <c:pt idx="2">
                  <c:v>0.71475</c:v>
                </c:pt>
                <c:pt idx="3">
                  <c:v>0.71489999999999998</c:v>
                </c:pt>
                <c:pt idx="4">
                  <c:v>0.71439999999999992</c:v>
                </c:pt>
                <c:pt idx="5">
                  <c:v>0.71389999999999998</c:v>
                </c:pt>
                <c:pt idx="6">
                  <c:v>0.71334999999999993</c:v>
                </c:pt>
                <c:pt idx="7">
                  <c:v>0.71279999999999999</c:v>
                </c:pt>
                <c:pt idx="8">
                  <c:v>0.75090000000000001</c:v>
                </c:pt>
                <c:pt idx="9">
                  <c:v>0.78900000000000003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274560"/>
        <c:axId val="124276096"/>
      </c:lineChart>
      <c:catAx>
        <c:axId val="124274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4276096"/>
        <c:crosses val="autoZero"/>
        <c:auto val="1"/>
        <c:lblAlgn val="ctr"/>
        <c:lblOffset val="100"/>
        <c:noMultiLvlLbl val="0"/>
      </c:catAx>
      <c:valAx>
        <c:axId val="124276096"/>
        <c:scaling>
          <c:orientation val="minMax"/>
          <c:max val="0.9"/>
          <c:min val="0.65000000000000013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4274560"/>
        <c:crosses val="autoZero"/>
        <c:crossBetween val="between"/>
        <c:minorUnit val="5.000000000000001E-2"/>
      </c:val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7357611548556426"/>
          <c:y val="0.17329344138177899"/>
          <c:w val="0.21281529427465637"/>
          <c:h val="8.4203772968980933E-2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0.01408</cdr:x>
      <cdr:y>0.26242</cdr:y>
    </cdr:from>
    <cdr:to>
      <cdr:x>0.04301</cdr:x>
      <cdr:y>0.61336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619287" y="2053954"/>
          <a:ext cx="1749973" cy="259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% of No Shows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0.21597</cdr:y>
    </cdr:from>
    <cdr:to>
      <cdr:x>0.03206</cdr:x>
      <cdr:y>0.65835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965237" y="1836683"/>
          <a:ext cx="2002220" cy="283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Average number of days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1.15415E-7</cdr:x>
      <cdr:y>0.43028</cdr:y>
    </cdr:from>
    <cdr:to>
      <cdr:x>0.02507</cdr:x>
      <cdr:y>0.67065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647532" y="3354639"/>
          <a:ext cx="1512303" cy="217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latin typeface="Arial" pitchFamily="34" charset="0"/>
              <a:cs typeface="Arial" pitchFamily="34" charset="0"/>
            </a:rPr>
            <a:t># of </a:t>
          </a:r>
          <a:r>
            <a:rPr lang="en-US" sz="1050" dirty="0" smtClean="0">
              <a:latin typeface="Arial" pitchFamily="34" charset="0"/>
              <a:cs typeface="Arial" pitchFamily="34" charset="0"/>
            </a:rPr>
            <a:t>patients</a:t>
          </a:r>
          <a:endParaRPr lang="en-US" sz="9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0.13778</cdr:x>
      <cdr:y>0.00855</cdr:y>
    </cdr:from>
    <cdr:to>
      <cdr:x>0.91102</cdr:x>
      <cdr:y>0.09685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8907" y="47296"/>
          <a:ext cx="6952593" cy="488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AHF CQI Goal 2.2.1 and 2.3.1: Types of Barriers to Care*</a:t>
          </a:r>
          <a:endParaRPr lang="en-US" sz="1800" b="1" dirty="0">
            <a:solidFill>
              <a:srgbClr val="8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0.01432</cdr:x>
      <cdr:y>0.93718</cdr:y>
    </cdr:from>
    <cdr:to>
      <cdr:x>0.61046</cdr:x>
      <cdr:y>0.99985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8752" y="5186855"/>
          <a:ext cx="5360276" cy="346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>
              <a:solidFill>
                <a:srgbClr val="800000"/>
              </a:solidFill>
            </a:rPr>
            <a:t>*Barrier data were collected from a sample of patients lost to care.</a:t>
          </a:r>
          <a:endParaRPr lang="en-US" sz="1200" dirty="0">
            <a:solidFill>
              <a:srgbClr val="8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0.00055</cdr:x>
      <cdr:y>0.44131</cdr:y>
    </cdr:from>
    <cdr:to>
      <cdr:x>0.03348</cdr:x>
      <cdr:y>0.6248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428626" y="3205164"/>
          <a:ext cx="11525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latin typeface="Arial" pitchFamily="34" charset="0"/>
              <a:cs typeface="Arial" pitchFamily="34" charset="0"/>
            </a:rPr>
            <a:t>Rate</a:t>
          </a:r>
        </a:p>
      </cdr:txBody>
    </cdr:sp>
  </cdr:relSizeAnchor>
  <cdr:relSizeAnchor xmlns:cdr="http://schemas.openxmlformats.org/drawingml/2006/chartDrawing">
    <cdr:from>
      <cdr:x>0.94903</cdr:x>
      <cdr:y>0.13918</cdr:y>
    </cdr:from>
    <cdr:to>
      <cdr:x>0.9826</cdr:x>
      <cdr:y>0.95809</cdr:y>
    </cdr:to>
    <cdr:grpSp>
      <cdr:nvGrpSpPr>
        <cdr:cNvPr id="3" name="Group 2"/>
        <cdr:cNvGrpSpPr/>
      </cdr:nvGrpSpPr>
      <cdr:grpSpPr>
        <a:xfrm xmlns:a="http://schemas.openxmlformats.org/drawingml/2006/main">
          <a:off x="8703178" y="677907"/>
          <a:ext cx="307857" cy="3988683"/>
          <a:chOff x="8649970" y="1524000"/>
          <a:chExt cx="209750" cy="4114800"/>
        </a:xfrm>
      </cdr:grpSpPr>
      <cdr:cxnSp macro="">
        <cdr:nvCxnSpPr>
          <cdr:cNvPr id="4" name="Straight Arrow Connector 3"/>
          <cdr:cNvCxnSpPr/>
        </cdr:nvCxnSpPr>
        <cdr:spPr>
          <a:xfrm xmlns:a="http://schemas.openxmlformats.org/drawingml/2006/main">
            <a:off x="8739387" y="1524000"/>
            <a:ext cx="0" cy="4114800"/>
          </a:xfrm>
          <a:prstGeom xmlns:a="http://schemas.openxmlformats.org/drawingml/2006/main" prst="straightConnector1">
            <a:avLst/>
          </a:prstGeom>
          <a:ln xmlns:a="http://schemas.openxmlformats.org/drawingml/2006/main" w="41275">
            <a:solidFill>
              <a:schemeClr val="tx1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5" name="TextBox 4"/>
          <cdr:cNvSpPr txBox="1"/>
        </cdr:nvSpPr>
        <cdr:spPr>
          <a:xfrm xmlns:a="http://schemas.openxmlformats.org/drawingml/2006/main" rot="16200000">
            <a:off x="7902404" y="3133559"/>
            <a:ext cx="1704881" cy="20975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Lower is better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cdr:txBody>
      </cdr:sp>
    </cdr:grp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0.00055</cdr:x>
      <cdr:y>0.44131</cdr:y>
    </cdr:from>
    <cdr:to>
      <cdr:x>0.03348</cdr:x>
      <cdr:y>0.6248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428626" y="3205164"/>
          <a:ext cx="11525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>
              <a:latin typeface="Arial" pitchFamily="34" charset="0"/>
              <a:cs typeface="Arial" pitchFamily="34" charset="0"/>
            </a:rPr>
            <a:t>Rate</a:t>
          </a:r>
        </a:p>
      </cdr:txBody>
    </cdr:sp>
  </cdr:relSizeAnchor>
  <cdr:relSizeAnchor xmlns:cdr="http://schemas.openxmlformats.org/drawingml/2006/chartDrawing">
    <cdr:from>
      <cdr:x>0.00055</cdr:x>
      <cdr:y>0.44131</cdr:y>
    </cdr:from>
    <cdr:to>
      <cdr:x>0.03348</cdr:x>
      <cdr:y>0.6248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428626" y="3205164"/>
          <a:ext cx="11525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>
              <a:latin typeface="Arial" pitchFamily="34" charset="0"/>
              <a:cs typeface="Arial" pitchFamily="34" charset="0"/>
            </a:rPr>
            <a:t>Rate</a:t>
          </a:r>
        </a:p>
      </cdr:txBody>
    </cdr:sp>
  </cdr:relSizeAnchor>
  <cdr:relSizeAnchor xmlns:cdr="http://schemas.openxmlformats.org/drawingml/2006/chartDrawing">
    <cdr:from>
      <cdr:x>0.01958</cdr:x>
      <cdr:y>0.02042</cdr:y>
    </cdr:from>
    <cdr:to>
      <cdr:x>0.98093</cdr:x>
      <cdr:y>0.16776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6048" y="102374"/>
          <a:ext cx="864410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800" b="1" i="0" u="none" strike="noStrike" kern="1200" baseline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defRPr>
          </a:pPr>
          <a:r>
            <a:rPr lang="en-US" sz="1800" b="1" i="0" u="none" strike="noStrike" kern="1200" baseline="0" dirty="0">
              <a:solidFill>
                <a:srgbClr val="80000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AHF CQI Goal 3.2.2: </a:t>
          </a:r>
          <a:r>
            <a:rPr lang="en-US" sz="1800" dirty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#2 Medical Visit Frequency</a:t>
          </a:r>
        </a:p>
        <a:p xmlns:a="http://schemas.openxmlformats.org/drawingml/2006/main">
          <a:pPr algn="ctr">
            <a:defRPr sz="1800" b="1" i="0" u="none" strike="noStrike" kern="1200" baseline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defRPr>
          </a:pPr>
          <a:r>
            <a:rPr lang="en-US" sz="1200" b="0" dirty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Percentage of patients, regardless of age, with a diagnosis of HIV/AIDS who had at least one medical visit with a provider with prescribing privileges in each 6‐month period of the 24‐month measurement period with a minimum of </a:t>
          </a:r>
          <a:r>
            <a:rPr lang="en-US" sz="1200" b="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60 days apart.</a:t>
          </a:r>
          <a:endParaRPr lang="en-US" sz="1200" b="0" dirty="0">
            <a:solidFill>
              <a:srgbClr val="8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0.95434</cdr:x>
      <cdr:y>0.17443</cdr:y>
    </cdr:from>
    <cdr:to>
      <cdr:x>0.98856</cdr:x>
      <cdr:y>0.88366</cdr:y>
    </cdr:to>
    <cdr:grpSp>
      <cdr:nvGrpSpPr>
        <cdr:cNvPr id="6" name="Group 5"/>
        <cdr:cNvGrpSpPr/>
      </cdr:nvGrpSpPr>
      <cdr:grpSpPr>
        <a:xfrm xmlns:a="http://schemas.openxmlformats.org/drawingml/2006/main">
          <a:off x="8581044" y="874493"/>
          <a:ext cx="307692" cy="3555678"/>
          <a:chOff x="8641307" y="1676400"/>
          <a:chExt cx="212836" cy="3962400"/>
        </a:xfrm>
      </cdr:grpSpPr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8739385" y="1676400"/>
            <a:ext cx="0" cy="3962400"/>
          </a:xfrm>
          <a:prstGeom xmlns:a="http://schemas.openxmlformats.org/drawingml/2006/main" prst="straightConnector1">
            <a:avLst/>
          </a:prstGeom>
          <a:ln xmlns:a="http://schemas.openxmlformats.org/drawingml/2006/main" w="41275">
            <a:solidFill>
              <a:schemeClr val="tx1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8" name="TextBox 5"/>
          <cdr:cNvSpPr txBox="1"/>
        </cdr:nvSpPr>
        <cdr:spPr>
          <a:xfrm xmlns:a="http://schemas.openxmlformats.org/drawingml/2006/main" rot="16200000">
            <a:off x="7804884" y="3400581"/>
            <a:ext cx="1885681" cy="212836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Higher is better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cdr:txBody>
      </cdr:sp>
    </cdr:grp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0.00055</cdr:x>
      <cdr:y>0.44131</cdr:y>
    </cdr:from>
    <cdr:to>
      <cdr:x>0.03348</cdr:x>
      <cdr:y>0.6248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428626" y="3205164"/>
          <a:ext cx="11525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>
              <a:latin typeface="Arial" pitchFamily="34" charset="0"/>
              <a:cs typeface="Arial" pitchFamily="34" charset="0"/>
            </a:rPr>
            <a:t>Rate</a:t>
          </a:r>
        </a:p>
      </cdr:txBody>
    </cdr:sp>
  </cdr:relSizeAnchor>
  <cdr:relSizeAnchor xmlns:cdr="http://schemas.openxmlformats.org/drawingml/2006/chartDrawing">
    <cdr:from>
      <cdr:x>0.94597</cdr:x>
      <cdr:y>0.16289</cdr:y>
    </cdr:from>
    <cdr:to>
      <cdr:x>0.99564</cdr:x>
      <cdr:y>0.96416</cdr:y>
    </cdr:to>
    <cdr:grpSp>
      <cdr:nvGrpSpPr>
        <cdr:cNvPr id="3" name="Group 2"/>
        <cdr:cNvGrpSpPr/>
      </cdr:nvGrpSpPr>
      <cdr:grpSpPr>
        <a:xfrm xmlns:a="http://schemas.openxmlformats.org/drawingml/2006/main">
          <a:off x="8505784" y="806366"/>
          <a:ext cx="446613" cy="3966585"/>
          <a:chOff x="8593836" y="1676400"/>
          <a:chExt cx="307777" cy="3962400"/>
        </a:xfrm>
      </cdr:grpSpPr>
      <cdr:cxnSp macro="">
        <cdr:nvCxnSpPr>
          <cdr:cNvPr id="4" name="Straight Arrow Connector 3"/>
          <cdr:cNvCxnSpPr/>
        </cdr:nvCxnSpPr>
        <cdr:spPr>
          <a:xfrm xmlns:a="http://schemas.openxmlformats.org/drawingml/2006/main" flipV="1">
            <a:off x="8739385" y="1676400"/>
            <a:ext cx="0" cy="3962400"/>
          </a:xfrm>
          <a:prstGeom xmlns:a="http://schemas.openxmlformats.org/drawingml/2006/main" prst="straightConnector1">
            <a:avLst/>
          </a:prstGeom>
          <a:ln xmlns:a="http://schemas.openxmlformats.org/drawingml/2006/main" w="41275">
            <a:solidFill>
              <a:schemeClr val="tx1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5" name="TextBox 5"/>
          <cdr:cNvSpPr txBox="1"/>
        </cdr:nvSpPr>
        <cdr:spPr>
          <a:xfrm xmlns:a="http://schemas.openxmlformats.org/drawingml/2006/main" rot="16200000">
            <a:off x="7938278" y="3486505"/>
            <a:ext cx="1618893" cy="307777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Higher is better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cdr:txBody>
      </cdr:sp>
    </cdr:grp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0.06955</cdr:x>
      <cdr:y>0.26845</cdr:y>
    </cdr:from>
    <cdr:to>
      <cdr:x>0.1755</cdr:x>
      <cdr:y>0.30151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5396" y="1341646"/>
          <a:ext cx="952661" cy="165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Medical</a:t>
          </a:r>
          <a:r>
            <a:rPr lang="en-US" sz="1000" b="1" baseline="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Visit</a:t>
          </a:r>
          <a:endParaRPr lang="en-US" sz="10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0.06605</cdr:x>
      <cdr:y>0.35405</cdr:y>
    </cdr:from>
    <cdr:to>
      <cdr:x>0.19511</cdr:x>
      <cdr:y>0.38591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93865" y="1769433"/>
          <a:ext cx="1160456" cy="159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VL Suppression</a:t>
          </a:r>
        </a:p>
      </cdr:txBody>
    </cdr:sp>
  </cdr:relSizeAnchor>
  <cdr:relSizeAnchor xmlns:cdr="http://schemas.openxmlformats.org/drawingml/2006/chartDrawing">
    <cdr:from>
      <cdr:x>0.07452</cdr:x>
      <cdr:y>0.80687</cdr:y>
    </cdr:from>
    <cdr:to>
      <cdr:x>0.20358</cdr:x>
      <cdr:y>0.83873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70024" y="4032474"/>
          <a:ext cx="1160456" cy="159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Gap Measure</a:t>
          </a:r>
        </a:p>
      </cdr:txBody>
    </cdr:sp>
  </cdr:relSizeAnchor>
  <cdr:relSizeAnchor xmlns:cdr="http://schemas.openxmlformats.org/drawingml/2006/chartDrawing">
    <cdr:from>
      <cdr:x>0</cdr:x>
      <cdr:y>0.43945</cdr:y>
    </cdr:from>
    <cdr:to>
      <cdr:x>0.03293</cdr:x>
      <cdr:y>0.67457</cdr:y>
    </cdr:to>
    <cdr:sp macro="" textlink="">
      <cdr:nvSpPr>
        <cdr:cNvPr id="5" name="TextBox 1"/>
        <cdr:cNvSpPr txBox="1"/>
      </cdr:nvSpPr>
      <cdr:spPr>
        <a:xfrm xmlns:a="http://schemas.openxmlformats.org/drawingml/2006/main" rot="16200000">
          <a:off x="-497042" y="2547436"/>
          <a:ext cx="1137780" cy="296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>
              <a:latin typeface="Arial" pitchFamily="34" charset="0"/>
              <a:cs typeface="Arial" pitchFamily="34" charset="0"/>
            </a:rPr>
            <a:t>Rate</a:t>
          </a:r>
        </a:p>
      </cdr:txBody>
    </cdr:sp>
  </cdr:relSizeAnchor>
  <cdr:relSizeAnchor xmlns:cdr="http://schemas.openxmlformats.org/drawingml/2006/chartDrawing">
    <cdr:from>
      <cdr:x>0.02988</cdr:x>
      <cdr:y>0.00946</cdr:y>
    </cdr:from>
    <cdr:to>
      <cdr:x>0.9737</cdr:x>
      <cdr:y>0.15773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8671" y="47294"/>
          <a:ext cx="8486446" cy="740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800" b="1" dirty="0" smtClean="0">
              <a:solidFill>
                <a:srgbClr val="800000"/>
              </a:solidFill>
            </a:rPr>
            <a:t>AHF CQI Goal 2.2.1, 2.3.1, 3.2.1, 3.2.2, 3.2.4: Summary - Follow-up</a:t>
          </a:r>
          <a:r>
            <a:rPr lang="en-US" sz="1800" b="1" baseline="0" dirty="0" smtClean="0">
              <a:solidFill>
                <a:srgbClr val="800000"/>
              </a:solidFill>
            </a:rPr>
            <a:t> Visit Scheduled/Lost to Care Comparison to JAX </a:t>
          </a:r>
          <a:r>
            <a:rPr lang="en-US" sz="1800" b="1" baseline="0" dirty="0" err="1" smtClean="0">
              <a:solidFill>
                <a:srgbClr val="800000"/>
              </a:solidFill>
            </a:rPr>
            <a:t>in+care</a:t>
          </a:r>
          <a:r>
            <a:rPr lang="en-US" sz="1800" b="1" baseline="0" dirty="0" smtClean="0">
              <a:solidFill>
                <a:srgbClr val="800000"/>
              </a:solidFill>
            </a:rPr>
            <a:t> Measures Scores</a:t>
          </a:r>
          <a:endParaRPr lang="en-US" sz="1800" b="1" dirty="0" smtClean="0">
            <a:solidFill>
              <a:srgbClr val="800000"/>
            </a:solidFill>
          </a:endParaRPr>
        </a:p>
        <a:p xmlns:a="http://schemas.openxmlformats.org/drawingml/2006/main"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054B3-FFDE-4E1C-9DBB-9713C8F08895}" type="datetimeFigureOut">
              <a:rPr lang="en-US" smtClean="0"/>
              <a:t>7/11/2013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4F07-5947-43C4-9132-4263AADFB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16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B3EF711-3125-4BAD-9E5F-D7480458B993}" type="datetimeFigureOut">
              <a:rPr lang="en-US" smtClean="0"/>
              <a:t>7/11/2013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5C05156-E58E-4F6E-8D49-B6681635E3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6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2011-2012 </a:t>
            </a:r>
          </a:p>
          <a:p>
            <a:r>
              <a:rPr lang="en-US" dirty="0" smtClean="0"/>
              <a:t>Total MH Referrals 29</a:t>
            </a:r>
          </a:p>
          <a:p>
            <a:r>
              <a:rPr lang="en-US" dirty="0" smtClean="0"/>
              <a:t>2012-2013</a:t>
            </a:r>
          </a:p>
          <a:p>
            <a:r>
              <a:rPr lang="en-US" dirty="0" smtClean="0"/>
              <a:t>Total MH Referrals 43</a:t>
            </a:r>
          </a:p>
          <a:p>
            <a:r>
              <a:rPr lang="en-US" dirty="0" smtClean="0"/>
              <a:t> Total patients that received at least one service 36.</a:t>
            </a:r>
          </a:p>
          <a:p>
            <a:r>
              <a:rPr lang="en-US" dirty="0" smtClean="0"/>
              <a:t>Total patients that are currently enrolled 16</a:t>
            </a:r>
          </a:p>
          <a:p>
            <a:r>
              <a:rPr lang="en-US" dirty="0" smtClean="0"/>
              <a:t>Total graduated: 14</a:t>
            </a:r>
          </a:p>
          <a:p>
            <a:r>
              <a:rPr lang="en-US" dirty="0" smtClean="0"/>
              <a:t>Total MH patients 157</a:t>
            </a:r>
          </a:p>
          <a:p>
            <a:r>
              <a:rPr lang="en-US" dirty="0" smtClean="0"/>
              <a:t>27% of referrals from AHF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5990-8796-4C5C-9DCB-FE833CB10D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3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B0000"/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0" y="163513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958850"/>
            <a:ext cx="9144000" cy="27193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12" descr="AHF_LOGO_201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7F040E"/>
              </a:clrFrom>
              <a:clrTo>
                <a:srgbClr val="7F040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5957888"/>
            <a:ext cx="847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7245995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28700"/>
            <a:ext cx="1712913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iStock_000000681149Smal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r="9357"/>
          <a:stretch>
            <a:fillRect/>
          </a:stretch>
        </p:blipFill>
        <p:spPr bwMode="auto">
          <a:xfrm>
            <a:off x="0" y="1030288"/>
            <a:ext cx="3163888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Rectangle 2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438650"/>
            <a:ext cx="6400800" cy="5905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5076825" y="1216025"/>
            <a:ext cx="3857625" cy="221297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678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9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5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6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0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0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6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5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2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9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gradFill rotWithShape="1">
            <a:gsLst>
              <a:gs pos="0">
                <a:srgbClr val="3B0000"/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Line 9"/>
          <p:cNvSpPr>
            <a:spLocks noChangeShapeType="1"/>
          </p:cNvSpPr>
          <p:nvPr userDrawn="1"/>
        </p:nvSpPr>
        <p:spPr bwMode="auto">
          <a:xfrm>
            <a:off x="0" y="1165225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" name="Line 10"/>
          <p:cNvSpPr>
            <a:spLocks noChangeShapeType="1"/>
          </p:cNvSpPr>
          <p:nvPr userDrawn="1"/>
        </p:nvSpPr>
        <p:spPr bwMode="auto">
          <a:xfrm>
            <a:off x="0" y="163513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9" name="Picture 2" descr="78CC284A-A6FA-4EE4-94E8-576E8BBB97D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6057900"/>
            <a:ext cx="6286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8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8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rgbClr val="8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rgbClr val="8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rgbClr val="8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rgbClr val="8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rgbClr val="8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rgbClr val="8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AHF Jacksonville</a:t>
            </a:r>
            <a:br>
              <a:rPr lang="en-US" dirty="0" smtClean="0"/>
            </a:br>
            <a:r>
              <a:rPr lang="en-US" dirty="0" smtClean="0"/>
              <a:t>Healthcare Center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8650"/>
            <a:ext cx="6400800" cy="1428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i="1" dirty="0" smtClean="0"/>
              <a:t>Ryan White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i="1" dirty="0" smtClean="0"/>
              <a:t>Medical Outpatient and Medical Case Management Quality Showcase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i="1" dirty="0" smtClean="0"/>
              <a:t>May 23, 2013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i="1" dirty="0" smtClean="0"/>
              <a:t>AHF Jacksonville HCC Health Care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AHF CQI PLAN</a:t>
            </a:r>
            <a:br>
              <a:rPr lang="en-US" dirty="0" smtClean="0"/>
            </a:br>
            <a:r>
              <a:rPr lang="en-US" dirty="0" smtClean="0"/>
              <a:t>OUTPATIENT MEDICAL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7800"/>
            <a:ext cx="8466083" cy="4678363"/>
          </a:xfrm>
        </p:spPr>
        <p:txBody>
          <a:bodyPr/>
          <a:lstStyle/>
          <a:p>
            <a:r>
              <a:rPr lang="en-US" u="sng" dirty="0" smtClean="0"/>
              <a:t>Outcome 1.1: Reduce % of No Shows by at least 2 </a:t>
            </a:r>
            <a:r>
              <a:rPr lang="en-US" u="sng" dirty="0" err="1" smtClean="0"/>
              <a:t>pecentage</a:t>
            </a:r>
            <a:r>
              <a:rPr lang="en-US" u="sng" dirty="0" smtClean="0"/>
              <a:t> points from 2011 annual no show rate</a:t>
            </a:r>
          </a:p>
          <a:p>
            <a:r>
              <a:rPr lang="en-US" dirty="0" smtClean="0"/>
              <a:t>No show rate for 2010 = 18.4%</a:t>
            </a:r>
          </a:p>
          <a:p>
            <a:r>
              <a:rPr lang="en-US" dirty="0" smtClean="0"/>
              <a:t>No show rate for 2011 = 18.1%</a:t>
            </a:r>
          </a:p>
          <a:p>
            <a:r>
              <a:rPr lang="en-US" dirty="0" smtClean="0"/>
              <a:t>No show rate for 2012 = 16.4%</a:t>
            </a:r>
          </a:p>
          <a:p>
            <a:r>
              <a:rPr lang="en-US" dirty="0" smtClean="0"/>
              <a:t>Personal reminder calls the morning prior to their visit aids in getting the patient to the office.  A smiling voice is what it takes.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79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645"/>
            <a:ext cx="8229600" cy="1050579"/>
          </a:xfrm>
        </p:spPr>
        <p:txBody>
          <a:bodyPr/>
          <a:lstStyle/>
          <a:p>
            <a:r>
              <a:rPr lang="en-US" dirty="0" smtClean="0"/>
              <a:t>Monthly No Show Rates</a:t>
            </a:r>
            <a:br>
              <a:rPr lang="en-US" dirty="0" smtClean="0"/>
            </a:br>
            <a:r>
              <a:rPr lang="en-US" dirty="0" smtClean="0"/>
              <a:t>2012, 2011, 2010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716104"/>
              </p:ext>
            </p:extLst>
          </p:nvPr>
        </p:nvGraphicFramePr>
        <p:xfrm>
          <a:off x="1" y="1311966"/>
          <a:ext cx="8958470" cy="498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94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No Show Rates</a:t>
            </a:r>
            <a:br>
              <a:rPr lang="en-US" dirty="0" smtClean="0"/>
            </a:br>
            <a:r>
              <a:rPr lang="en-US" dirty="0" smtClean="0"/>
              <a:t>2012, 2011, 2010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098328"/>
              </p:ext>
            </p:extLst>
          </p:nvPr>
        </p:nvGraphicFramePr>
        <p:xfrm>
          <a:off x="139152" y="1673084"/>
          <a:ext cx="8839202" cy="262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954"/>
                <a:gridCol w="662354"/>
                <a:gridCol w="662354"/>
                <a:gridCol w="662354"/>
                <a:gridCol w="662354"/>
                <a:gridCol w="662354"/>
                <a:gridCol w="662354"/>
                <a:gridCol w="662354"/>
                <a:gridCol w="662354"/>
                <a:gridCol w="662354"/>
                <a:gridCol w="662354"/>
                <a:gridCol w="662354"/>
                <a:gridCol w="662354"/>
              </a:tblGrid>
              <a:tr h="5061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Jan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Feb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Mar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Apr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May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June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July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Aug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Sept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Oct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Nov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Dec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7362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17.9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13.5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18.2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18.2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15.7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21.3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14.3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12.3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16.2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15.4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15.9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18.5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6829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17.5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14.5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12.8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16.6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15.7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21.3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22.2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20.1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15.9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18.9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24.1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17.4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6953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15.6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14.3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21.4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16.2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20.6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18.8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17.7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17.1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18.9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19.4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20.5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20.1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1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AHF CQI PLAN</a:t>
            </a:r>
            <a:br>
              <a:rPr lang="en-US" dirty="0" smtClean="0"/>
            </a:br>
            <a:r>
              <a:rPr lang="en-US" dirty="0" smtClean="0"/>
              <a:t>OUTPATIENT MEDICAL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Objective 1.2: Request updated contact information for 100% of patients upon check-in at the HCC</a:t>
            </a:r>
          </a:p>
          <a:p>
            <a:endParaRPr lang="en-US" sz="1000" u="sng" dirty="0" smtClean="0"/>
          </a:p>
          <a:p>
            <a:r>
              <a:rPr lang="en-US" dirty="0" smtClean="0"/>
              <a:t>Updated contact information requests with </a:t>
            </a:r>
            <a:r>
              <a:rPr lang="en-US" dirty="0"/>
              <a:t>a </a:t>
            </a:r>
            <a:r>
              <a:rPr lang="en-US" dirty="0" smtClean="0"/>
              <a:t>smile and positive attitude increase </a:t>
            </a:r>
            <a:r>
              <a:rPr lang="en-US" dirty="0"/>
              <a:t>the chance of patients continuing their care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AHF is piloting an </a:t>
            </a:r>
            <a:r>
              <a:rPr lang="en-US" dirty="0"/>
              <a:t>HCC Patient </a:t>
            </a:r>
            <a:r>
              <a:rPr lang="en-US" dirty="0" smtClean="0"/>
              <a:t>Secret Shopper to evaluate the effect that customer service, whether negative or positive, has on retention of patients to the Healthcare Centers.</a:t>
            </a:r>
            <a:endParaRPr lang="en-US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2482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061" y="1589690"/>
            <a:ext cx="8587408" cy="4678363"/>
          </a:xfrm>
        </p:spPr>
        <p:txBody>
          <a:bodyPr/>
          <a:lstStyle/>
          <a:p>
            <a:r>
              <a:rPr lang="en-US" dirty="0" smtClean="0"/>
              <a:t>2012 is the first year the number of demographic changes have been reviewed.</a:t>
            </a:r>
          </a:p>
          <a:p>
            <a:r>
              <a:rPr lang="en-US" dirty="0" smtClean="0"/>
              <a:t>A report is being developed to determine the number of changes.</a:t>
            </a:r>
          </a:p>
          <a:p>
            <a:r>
              <a:rPr lang="en-US" dirty="0" smtClean="0"/>
              <a:t>Demographic changes for this baseline year are similar every month for an average of 4.5% each month.</a:t>
            </a:r>
          </a:p>
          <a:p>
            <a:r>
              <a:rPr lang="en-US" dirty="0" smtClean="0"/>
              <a:t>Based on the aggressiveness to obtain correct demographics, we will be able to compare the no show rate for 2013.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DEMOGRAPHIC CHANGE</a:t>
            </a:r>
            <a:br>
              <a:rPr lang="en-US" dirty="0" smtClean="0"/>
            </a:br>
            <a:r>
              <a:rPr lang="en-US" dirty="0" smtClean="0"/>
              <a:t>BY MONTH BASELINE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593242"/>
              </p:ext>
            </p:extLst>
          </p:nvPr>
        </p:nvGraphicFramePr>
        <p:xfrm>
          <a:off x="79515" y="1955636"/>
          <a:ext cx="8971721" cy="1476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024"/>
                <a:gridCol w="640377"/>
                <a:gridCol w="627475"/>
                <a:gridCol w="627475"/>
                <a:gridCol w="627475"/>
                <a:gridCol w="691200"/>
                <a:gridCol w="780141"/>
                <a:gridCol w="703906"/>
                <a:gridCol w="691200"/>
                <a:gridCol w="742023"/>
                <a:gridCol w="627475"/>
                <a:gridCol w="627475"/>
                <a:gridCol w="627475"/>
              </a:tblGrid>
              <a:tr h="446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Month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Jan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Feb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Mar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Apr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May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June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July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Aug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Sept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Oct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Nov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Dec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030657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Change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7%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4%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5%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7%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3%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4%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3%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3%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4%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4%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6%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4%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AHF CQI PLAN</a:t>
            </a:r>
            <a:br>
              <a:rPr lang="en-US" dirty="0" smtClean="0"/>
            </a:br>
            <a:r>
              <a:rPr lang="en-US" dirty="0" smtClean="0"/>
              <a:t>OUTPATIENT MEDICAL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79" y="1559529"/>
            <a:ext cx="8610942" cy="4678363"/>
          </a:xfrm>
        </p:spPr>
        <p:txBody>
          <a:bodyPr/>
          <a:lstStyle/>
          <a:p>
            <a:r>
              <a:rPr lang="en-US" u="sng" dirty="0" smtClean="0"/>
              <a:t>Outcome 1.3: Decrease no show rate by an additional 5 percentage points by sending appointment postcards</a:t>
            </a:r>
          </a:p>
          <a:p>
            <a:r>
              <a:rPr lang="en-US" dirty="0" smtClean="0"/>
              <a:t>Postcards were not used in 2012: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Took too much time to fill out.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Postcard thrown </a:t>
            </a:r>
            <a:r>
              <a:rPr lang="en-US" dirty="0"/>
              <a:t>out as </a:t>
            </a:r>
            <a:r>
              <a:rPr lang="en-US" dirty="0" smtClean="0"/>
              <a:t>soon as it was received.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Patient did not want anyone to see postcard and</a:t>
            </a:r>
          </a:p>
          <a:p>
            <a:pPr marL="0" indent="0">
              <a:spcBef>
                <a:spcPts val="0"/>
              </a:spcBef>
              <a:buNone/>
              <a:tabLst>
                <a:tab pos="1258888" algn="l"/>
              </a:tabLst>
            </a:pPr>
            <a:r>
              <a:rPr lang="en-US" dirty="0"/>
              <a:t>	</a:t>
            </a:r>
            <a:r>
              <a:rPr lang="en-US" dirty="0" smtClean="0"/>
              <a:t>ask questions (stigma).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AHF CQI PLAN</a:t>
            </a:r>
            <a:br>
              <a:rPr lang="en-US" dirty="0" smtClean="0"/>
            </a:br>
            <a:r>
              <a:rPr lang="en-US" dirty="0" smtClean="0"/>
              <a:t>OUTPATIENT MEDICAL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2" y="1447800"/>
            <a:ext cx="8693425" cy="4678363"/>
          </a:xfrm>
        </p:spPr>
        <p:txBody>
          <a:bodyPr>
            <a:normAutofit/>
          </a:bodyPr>
          <a:lstStyle/>
          <a:p>
            <a:r>
              <a:rPr lang="en-US" u="sng" dirty="0" smtClean="0"/>
              <a:t>Objective 1.4: Send “Sorry We Missed You” cards to 100% of no shows.</a:t>
            </a:r>
          </a:p>
          <a:p>
            <a:r>
              <a:rPr lang="en-US" dirty="0" smtClean="0"/>
              <a:t>Cards were only used for a short time:</a:t>
            </a:r>
          </a:p>
          <a:p>
            <a:pPr marL="908050" indent="-457200">
              <a:buFont typeface="+mj-lt"/>
              <a:buAutoNum type="arabicPeriod"/>
            </a:pPr>
            <a:r>
              <a:rPr lang="en-US" dirty="0" smtClean="0"/>
              <a:t>Many cards were returned with unknown addresses.</a:t>
            </a:r>
          </a:p>
          <a:p>
            <a:pPr marL="908050" indent="-457200">
              <a:buFont typeface="+mj-lt"/>
              <a:buAutoNum type="arabicPeriod"/>
            </a:pPr>
            <a:r>
              <a:rPr lang="en-US" dirty="0" smtClean="0"/>
              <a:t>Patient did not want card coming to house (stigma).</a:t>
            </a:r>
          </a:p>
          <a:p>
            <a:pPr marL="908050" indent="-457200">
              <a:buFont typeface="+mj-lt"/>
              <a:buAutoNum type="arabicPeriod"/>
            </a:pPr>
            <a:r>
              <a:rPr lang="en-US" dirty="0" smtClean="0"/>
              <a:t>Phone calls from the peer navigators were much more efficient and cost effective.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AHF CQI PLAN</a:t>
            </a:r>
            <a:br>
              <a:rPr lang="en-US" dirty="0" smtClean="0"/>
            </a:br>
            <a:r>
              <a:rPr lang="en-US" dirty="0" smtClean="0"/>
              <a:t>OUTPATIENT MEDICAL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2487" cy="4678363"/>
          </a:xfrm>
        </p:spPr>
        <p:txBody>
          <a:bodyPr>
            <a:normAutofit/>
          </a:bodyPr>
          <a:lstStyle/>
          <a:p>
            <a:r>
              <a:rPr lang="en-US" u="sng" dirty="0" smtClean="0"/>
              <a:t>Objective 1.5: Ensure </a:t>
            </a:r>
            <a:r>
              <a:rPr lang="en-US" u="sng" dirty="0"/>
              <a:t>that 90% of all new patients and returning to care patients see a medical provider within 3 days of contacting the </a:t>
            </a:r>
            <a:r>
              <a:rPr lang="en-US" u="sng" dirty="0" smtClean="0"/>
              <a:t>HCC</a:t>
            </a:r>
          </a:p>
          <a:p>
            <a:r>
              <a:rPr lang="en-US" dirty="0" smtClean="0"/>
              <a:t>Overall we saw all of our new and return to care patients within 3.1 days.</a:t>
            </a:r>
          </a:p>
          <a:p>
            <a:r>
              <a:rPr lang="en-US" dirty="0" smtClean="0"/>
              <a:t>Jacksonville HCC is expanding so rapidly that we have been physically unable to see patients within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en-US" dirty="0" smtClean="0"/>
              <a:t>3 days and still care for our longtime patients.</a:t>
            </a:r>
          </a:p>
          <a:p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AHF WAIT TIME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561255"/>
              </p:ext>
            </p:extLst>
          </p:nvPr>
        </p:nvGraphicFramePr>
        <p:xfrm>
          <a:off x="106017" y="1600200"/>
          <a:ext cx="885245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46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95300" y="311708"/>
            <a:ext cx="8229600" cy="973394"/>
          </a:xfrm>
        </p:spPr>
        <p:txBody>
          <a:bodyPr/>
          <a:lstStyle/>
          <a:p>
            <a:pPr eaLnBrk="1" hangingPunct="1"/>
            <a:r>
              <a:rPr lang="en-US" dirty="0" smtClean="0"/>
              <a:t>AIDS Healthcare Foundation</a:t>
            </a:r>
            <a:br>
              <a:rPr lang="en-US" dirty="0" smtClean="0"/>
            </a:br>
            <a:r>
              <a:rPr lang="en-US" dirty="0" smtClean="0"/>
              <a:t>NCQA Accreditation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43" y="1221717"/>
            <a:ext cx="7160027" cy="553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1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br>
              <a:rPr lang="en-US" dirty="0" smtClean="0"/>
            </a:br>
            <a:r>
              <a:rPr lang="en-US" dirty="0" smtClean="0"/>
              <a:t>OUTPATIENT MEDICAL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</a:t>
            </a:r>
            <a:r>
              <a:rPr lang="en-US" dirty="0"/>
              <a:t>2012 </a:t>
            </a:r>
            <a:r>
              <a:rPr lang="en-US" dirty="0" smtClean="0"/>
              <a:t>No </a:t>
            </a:r>
            <a:r>
              <a:rPr lang="en-US" dirty="0"/>
              <a:t>S</a:t>
            </a:r>
            <a:r>
              <a:rPr lang="en-US" dirty="0" smtClean="0"/>
              <a:t>how rate of 16.4% showed a decrease of 2</a:t>
            </a:r>
            <a:r>
              <a:rPr lang="en-US" dirty="0"/>
              <a:t> </a:t>
            </a:r>
            <a:r>
              <a:rPr lang="en-US" dirty="0" smtClean="0"/>
              <a:t>percentage points from 2010 and 1.7 percentage points from 2011.</a:t>
            </a:r>
          </a:p>
          <a:p>
            <a:r>
              <a:rPr lang="en-US" dirty="0" smtClean="0"/>
              <a:t>Reminder calls with a smiling voice increase the chance of patients continuing their care.</a:t>
            </a:r>
          </a:p>
          <a:p>
            <a:r>
              <a:rPr lang="en-US" dirty="0" smtClean="0"/>
              <a:t>Peer navigators calling no shows to assist them in rescheduling is very productive.</a:t>
            </a:r>
          </a:p>
          <a:p>
            <a:r>
              <a:rPr lang="en-US" dirty="0" smtClean="0"/>
              <a:t>Stressing the importance of a correct address and phone number from the patient is being achieved by the front desk.</a:t>
            </a:r>
          </a:p>
          <a:p>
            <a:r>
              <a:rPr lang="en-US" dirty="0" smtClean="0"/>
              <a:t>AHF will always strive to lower the patient wait time below 72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LESSONS LEARNED</a:t>
            </a:r>
            <a:br>
              <a:rPr lang="en-US" dirty="0" smtClean="0"/>
            </a:br>
            <a:r>
              <a:rPr lang="en-US" dirty="0" smtClean="0"/>
              <a:t>OUTPATIENT MEDICAL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19271" y="1447800"/>
            <a:ext cx="8878956" cy="46783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 show rate is fluid.</a:t>
            </a:r>
          </a:p>
          <a:p>
            <a:pPr eaLnBrk="1" hangingPunct="1"/>
            <a:r>
              <a:rPr lang="en-US" dirty="0" smtClean="0"/>
              <a:t>Time of year is not a factor.</a:t>
            </a:r>
          </a:p>
          <a:p>
            <a:pPr eaLnBrk="1" hangingPunct="1"/>
            <a:r>
              <a:rPr lang="en-US" dirty="0" smtClean="0"/>
              <a:t>Postcards not used in 2012 – not a factor.</a:t>
            </a:r>
          </a:p>
          <a:p>
            <a:pPr eaLnBrk="1" hangingPunct="1">
              <a:spcBef>
                <a:spcPts val="576"/>
              </a:spcBef>
            </a:pPr>
            <a:r>
              <a:rPr lang="en-US" dirty="0" smtClean="0"/>
              <a:t>Reminder calls to 100% of scheduled patients is a factor.</a:t>
            </a:r>
          </a:p>
          <a:p>
            <a:pPr eaLnBrk="1" hangingPunct="1">
              <a:spcBef>
                <a:spcPts val="576"/>
              </a:spcBef>
            </a:pPr>
            <a:r>
              <a:rPr lang="en-US" dirty="0" smtClean="0"/>
              <a:t>Correct and current demographic information is a factor.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362"/>
            <a:ext cx="8229600" cy="1143000"/>
          </a:xfrm>
        </p:spPr>
        <p:txBody>
          <a:bodyPr/>
          <a:lstStyle/>
          <a:p>
            <a:r>
              <a:rPr lang="en-US" dirty="0" smtClean="0"/>
              <a:t>Combined CQI Initiatives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03363" y="1520825"/>
            <a:ext cx="3797162" cy="639762"/>
          </a:xfrm>
        </p:spPr>
        <p:txBody>
          <a:bodyPr>
            <a:noAutofit/>
          </a:bodyPr>
          <a:lstStyle/>
          <a:p>
            <a:pPr algn="ctr"/>
            <a:endParaRPr lang="en-US" sz="2000" u="sng" dirty="0" smtClean="0"/>
          </a:p>
          <a:p>
            <a:pPr algn="ctr"/>
            <a:r>
              <a:rPr lang="en-US" sz="2000" u="sng" dirty="0" smtClean="0"/>
              <a:t>AHF-LSS </a:t>
            </a:r>
            <a:r>
              <a:rPr lang="en-US" sz="2000" u="sng" dirty="0"/>
              <a:t>Mental Health</a:t>
            </a:r>
          </a:p>
          <a:p>
            <a:pPr algn="ctr"/>
            <a:endParaRPr lang="en-US" sz="2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1309" y="1777310"/>
            <a:ext cx="4253036" cy="3951288"/>
          </a:xfrm>
        </p:spPr>
        <p:txBody>
          <a:bodyPr>
            <a:noAutofit/>
          </a:bodyPr>
          <a:lstStyle/>
          <a:p>
            <a:r>
              <a:rPr lang="en-US" dirty="0" smtClean="0"/>
              <a:t>Conduct focus groups: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eb-based versus telephonic-based support groups for newly diagnosed.</a:t>
            </a:r>
          </a:p>
          <a:p>
            <a:r>
              <a:rPr lang="en-US" dirty="0" smtClean="0"/>
              <a:t>2012 </a:t>
            </a:r>
            <a:r>
              <a:rPr lang="en-US" dirty="0"/>
              <a:t>Peer Navigator Training I</a:t>
            </a:r>
            <a:r>
              <a:rPr lang="en-US" dirty="0" smtClean="0"/>
              <a:t>nitiatives.</a:t>
            </a:r>
          </a:p>
          <a:p>
            <a:r>
              <a:rPr lang="en-US" dirty="0" smtClean="0"/>
              <a:t>2013 Develop and implement a web-based/ telephonic support group.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20209" y="1417981"/>
            <a:ext cx="4823791" cy="755373"/>
          </a:xfrm>
        </p:spPr>
        <p:txBody>
          <a:bodyPr>
            <a:noAutofit/>
          </a:bodyPr>
          <a:lstStyle/>
          <a:p>
            <a:endParaRPr lang="en-US" sz="2000" u="sng" dirty="0" smtClean="0"/>
          </a:p>
          <a:p>
            <a:pPr algn="ctr"/>
            <a:r>
              <a:rPr lang="en-US" sz="2000" u="sng" dirty="0" smtClean="0"/>
              <a:t>AHF-LSS </a:t>
            </a:r>
            <a:r>
              <a:rPr lang="en-US" sz="2000" u="sng" dirty="0"/>
              <a:t>Medical </a:t>
            </a:r>
            <a:r>
              <a:rPr lang="en-US" sz="2000" u="sng" dirty="0" smtClean="0"/>
              <a:t>Case Management</a:t>
            </a:r>
            <a:endParaRPr lang="en-US" sz="2000" u="sng" dirty="0"/>
          </a:p>
          <a:p>
            <a:endParaRPr lang="en-US" sz="20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66731" y="1808842"/>
            <a:ext cx="4538730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Identifying patient barriers to medical adherence.</a:t>
            </a:r>
          </a:p>
          <a:p>
            <a:r>
              <a:rPr lang="en-US" dirty="0" smtClean="0"/>
              <a:t>Identify adherence behaviors and characteristics that impact compliance.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585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Mental Health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05412" y="1718438"/>
            <a:ext cx="4040188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Provided </a:t>
            </a:r>
            <a:r>
              <a:rPr lang="en-US" sz="2000" dirty="0"/>
              <a:t>questionnaires </a:t>
            </a:r>
            <a:r>
              <a:rPr lang="en-US" sz="2000" dirty="0" smtClean="0"/>
              <a:t>to </a:t>
            </a:r>
            <a:r>
              <a:rPr lang="en-US" sz="2000" dirty="0"/>
              <a:t>10 newly </a:t>
            </a:r>
            <a:r>
              <a:rPr lang="en-US" sz="2000" dirty="0" smtClean="0"/>
              <a:t>diagnosed.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2000" b="1" i="1" dirty="0" smtClean="0"/>
              <a:t>Results:</a:t>
            </a:r>
            <a:endParaRPr lang="en-US" sz="2000" b="1" i="1" dirty="0"/>
          </a:p>
          <a:p>
            <a:pPr>
              <a:spcAft>
                <a:spcPts val="456"/>
              </a:spcAft>
              <a:buFont typeface="Wingdings" pitchFamily="2" charset="2"/>
              <a:buChar char="ü"/>
            </a:pPr>
            <a:r>
              <a:rPr lang="en-US" sz="2000" dirty="0"/>
              <a:t>7</a:t>
            </a:r>
            <a:r>
              <a:rPr lang="en-US" sz="2000" dirty="0" smtClean="0"/>
              <a:t>5% were interested in group.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/>
              <a:t>65% </a:t>
            </a:r>
            <a:r>
              <a:rPr lang="en-US" sz="2000" dirty="0" smtClean="0"/>
              <a:t>preferred an online/ telephone-based </a:t>
            </a:r>
            <a:r>
              <a:rPr lang="en-US" sz="2000" dirty="0"/>
              <a:t>support group.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45% preferred a face-to-face group setting.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436168" y="1387131"/>
            <a:ext cx="4389783" cy="639762"/>
          </a:xfrm>
        </p:spPr>
        <p:txBody>
          <a:bodyPr>
            <a:noAutofit/>
          </a:bodyPr>
          <a:lstStyle/>
          <a:p>
            <a:endParaRPr lang="en-US" sz="2200" u="sng" dirty="0" smtClean="0"/>
          </a:p>
          <a:p>
            <a:r>
              <a:rPr lang="en-US" sz="2200" u="sng" dirty="0"/>
              <a:t>Trial </a:t>
            </a:r>
            <a:r>
              <a:rPr lang="en-US" sz="2200" u="sng" dirty="0" smtClean="0"/>
              <a:t>Telephonic-Based Group</a:t>
            </a:r>
            <a:endParaRPr lang="en-US" sz="2200" u="sng" dirty="0"/>
          </a:p>
          <a:p>
            <a:endParaRPr lang="en-US" sz="220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247462" y="1718438"/>
            <a:ext cx="4790521" cy="4297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5 members were pooled from existing support groups.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900" i="1" dirty="0" smtClean="0"/>
              <a:t>Pros and Cons:</a:t>
            </a:r>
          </a:p>
          <a:p>
            <a:pPr marL="0" indent="0">
              <a:buNone/>
            </a:pPr>
            <a:r>
              <a:rPr lang="en-US" sz="1900" i="1" dirty="0"/>
              <a:t>“I really enjoyed connecting with new people and would love to be a part of an ongoing group.”</a:t>
            </a:r>
          </a:p>
          <a:p>
            <a:pPr marL="0" indent="0">
              <a:buNone/>
            </a:pPr>
            <a:r>
              <a:rPr lang="en-US" sz="1900" i="1" dirty="0"/>
              <a:t>“Telephone provided Increased anonymity.”</a:t>
            </a:r>
          </a:p>
          <a:p>
            <a:pPr marL="0" indent="0">
              <a:buNone/>
            </a:pPr>
            <a:r>
              <a:rPr lang="en-US" sz="1900" i="1" dirty="0"/>
              <a:t>“I would be able to always attend, if it is on the phone.”</a:t>
            </a:r>
          </a:p>
          <a:p>
            <a:pPr marL="0" indent="0">
              <a:buNone/>
            </a:pPr>
            <a:r>
              <a:rPr lang="en-US" sz="1900" i="1" dirty="0" smtClean="0"/>
              <a:t>“There has to be a way to lower background noise.”</a:t>
            </a:r>
          </a:p>
          <a:p>
            <a:pPr marL="0" indent="0">
              <a:buNone/>
            </a:pPr>
            <a:r>
              <a:rPr lang="en-US" sz="1900" i="1" dirty="0" smtClean="0"/>
              <a:t>“I did not feel as connected as I do in a group meeting.”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endParaRPr lang="en-US" sz="2000" i="1" dirty="0"/>
          </a:p>
          <a:p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6144" y="1019386"/>
            <a:ext cx="3902763" cy="609600"/>
          </a:xfrm>
        </p:spPr>
        <p:txBody>
          <a:bodyPr/>
          <a:lstStyle/>
          <a:p>
            <a:pPr algn="ctr"/>
            <a:r>
              <a:rPr lang="en-US" sz="2200" u="sng" dirty="0" smtClean="0"/>
              <a:t>Focus Group Interest</a:t>
            </a:r>
            <a:endParaRPr lang="en-US" sz="2200" u="sng" dirty="0"/>
          </a:p>
        </p:txBody>
      </p:sp>
    </p:spTree>
    <p:extLst>
      <p:ext uri="{BB962C8B-B14F-4D97-AF65-F5344CB8AC3E}">
        <p14:creationId xmlns:p14="http://schemas.microsoft.com/office/powerpoint/2010/main" val="4561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630"/>
            <a:ext cx="8229600" cy="1143000"/>
          </a:xfrm>
        </p:spPr>
        <p:txBody>
          <a:bodyPr/>
          <a:lstStyle/>
          <a:p>
            <a:r>
              <a:rPr lang="en-US" dirty="0" smtClean="0"/>
              <a:t>Mental Health Continued…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6629400" cy="63976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9600" dirty="0" smtClean="0"/>
              <a:t>Training Curriculum with Peer Navigators</a:t>
            </a:r>
            <a:endParaRPr lang="en-US" sz="9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69620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Training targeted to teach the basic principles of peer-run support groups.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Training included:</a:t>
            </a: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Ethics </a:t>
            </a: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Ethical Boundaries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Suicide Prevention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Preventing Secondary </a:t>
            </a:r>
            <a:r>
              <a:rPr lang="en-US" dirty="0" smtClean="0"/>
              <a:t>Trauma</a:t>
            </a: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Best Practices: Group Facilitation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28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69" y="299555"/>
            <a:ext cx="8686800" cy="614846"/>
          </a:xfrm>
        </p:spPr>
        <p:txBody>
          <a:bodyPr/>
          <a:lstStyle/>
          <a:p>
            <a:pPr algn="ctr"/>
            <a:r>
              <a:rPr lang="en-US" sz="2800" dirty="0" smtClean="0">
                <a:cs typeface="Arial" pitchFamily="34" charset="0"/>
              </a:rPr>
              <a:t>Medical Case Management Goals</a:t>
            </a:r>
            <a:endParaRPr lang="en-US" sz="2800" dirty="0"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568906"/>
              </p:ext>
            </p:extLst>
          </p:nvPr>
        </p:nvGraphicFramePr>
        <p:xfrm>
          <a:off x="3962400" y="1404730"/>
          <a:ext cx="4953000" cy="5353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164" y="1382091"/>
            <a:ext cx="4326835" cy="4691063"/>
          </a:xfrm>
        </p:spPr>
        <p:txBody>
          <a:bodyPr/>
          <a:lstStyle/>
          <a:p>
            <a:r>
              <a:rPr lang="en-US" sz="2200" dirty="0" smtClean="0"/>
              <a:t>Improving medical adherence through understanding the specific needs and barriers to care for those with high rates of non–adherence/loss to care.</a:t>
            </a:r>
          </a:p>
          <a:p>
            <a:endParaRPr lang="en-US" sz="2200" dirty="0"/>
          </a:p>
          <a:p>
            <a:pPr marL="342900" indent="-342900">
              <a:buAutoNum type="arabicPeriod"/>
            </a:pPr>
            <a:r>
              <a:rPr lang="en-US" sz="2000" dirty="0" smtClean="0"/>
              <a:t>Identify the current ratio of LSS patients in care with AHF.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Evaluate current rates of non-adherence/loss to care.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Perform MCM assessment of patient-specific needs.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Provide services geared towards barrier reduction.</a:t>
            </a:r>
          </a:p>
          <a:p>
            <a:endParaRPr lang="en-US" sz="2200" dirty="0" smtClean="0"/>
          </a:p>
          <a:p>
            <a:pPr marL="342900" indent="-342900">
              <a:buAutoNum type="arabicPeriod"/>
            </a:pPr>
            <a:endParaRPr lang="en-US" sz="2200" dirty="0" smtClean="0"/>
          </a:p>
          <a:p>
            <a:pPr marL="342900" indent="-342900"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86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42243" cy="667854"/>
          </a:xfrm>
        </p:spPr>
        <p:txBody>
          <a:bodyPr/>
          <a:lstStyle/>
          <a:p>
            <a:pPr algn="ctr"/>
            <a:r>
              <a:rPr lang="en-US" sz="2800" dirty="0"/>
              <a:t>P</a:t>
            </a:r>
            <a:r>
              <a:rPr lang="en-US" sz="2800" dirty="0" smtClean="0"/>
              <a:t>atient Non-Adherence Rates: Overall and LSS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20715" y="1395987"/>
            <a:ext cx="4522723" cy="4766917"/>
          </a:xfrm>
        </p:spPr>
        <p:txBody>
          <a:bodyPr>
            <a:noAutofit/>
          </a:bodyPr>
          <a:lstStyle/>
          <a:p>
            <a:r>
              <a:rPr lang="en-US" sz="1800" dirty="0" smtClean="0"/>
              <a:t>Rates of adherence were gathered bi-monthly beginning August 2012 and ending February 2013.</a:t>
            </a:r>
          </a:p>
          <a:p>
            <a:endParaRPr lang="en-US" sz="800" dirty="0"/>
          </a:p>
          <a:p>
            <a:r>
              <a:rPr lang="en-US" sz="1800" dirty="0" smtClean="0"/>
              <a:t>AHF 104 day report displayed fluidity over this 7-month period. </a:t>
            </a:r>
          </a:p>
          <a:p>
            <a:endParaRPr lang="en-US" sz="800" dirty="0" smtClean="0"/>
          </a:p>
          <a:p>
            <a:r>
              <a:rPr lang="en-US" sz="1800" dirty="0" smtClean="0"/>
              <a:t>The period ended with an overall 51% decrease in no show rates.</a:t>
            </a:r>
          </a:p>
          <a:p>
            <a:endParaRPr lang="en-US" sz="800" dirty="0"/>
          </a:p>
          <a:p>
            <a:r>
              <a:rPr lang="en-US" sz="1800" dirty="0" smtClean="0"/>
              <a:t>LSS represented 10% of those identified in the reporting period.</a:t>
            </a:r>
          </a:p>
          <a:p>
            <a:endParaRPr lang="en-US" sz="800" dirty="0" smtClean="0"/>
          </a:p>
          <a:p>
            <a:r>
              <a:rPr lang="en-US" sz="1800" dirty="0" smtClean="0"/>
              <a:t>8 patients identified as frequently non-adherent</a:t>
            </a:r>
            <a:r>
              <a:rPr lang="en-US" sz="1800" i="1" dirty="0" smtClean="0"/>
              <a:t> (appeared more than 2 times on the 104 day report).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966662"/>
              </p:ext>
            </p:extLst>
          </p:nvPr>
        </p:nvGraphicFramePr>
        <p:xfrm>
          <a:off x="4504997" y="1667334"/>
          <a:ext cx="4343400" cy="439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08028" y="1340074"/>
            <a:ext cx="3137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</a:rPr>
              <a:t>Non-adherence Rates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Identified Need/Stages for Change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90423" y="1406521"/>
            <a:ext cx="4657725" cy="639762"/>
          </a:xfrm>
        </p:spPr>
        <p:txBody>
          <a:bodyPr/>
          <a:lstStyle/>
          <a:p>
            <a:r>
              <a:rPr lang="en-US" sz="2200" u="sng" dirty="0" smtClean="0"/>
              <a:t>Behaviors/ Barriers Identified</a:t>
            </a:r>
            <a:endParaRPr lang="en-US" sz="220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595" y="2174875"/>
            <a:ext cx="4257679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8 individuals targeted.</a:t>
            </a:r>
          </a:p>
          <a:p>
            <a:r>
              <a:rPr lang="en-US" dirty="0" smtClean="0"/>
              <a:t>Provided with increased medical case management to include: </a:t>
            </a:r>
          </a:p>
          <a:p>
            <a:pPr marL="685800">
              <a:buFont typeface="Wingdings" pitchFamily="2" charset="2"/>
              <a:buChar char="Ø"/>
            </a:pPr>
            <a:r>
              <a:rPr lang="en-US" dirty="0" smtClean="0"/>
              <a:t>Appointment reminders</a:t>
            </a:r>
          </a:p>
          <a:p>
            <a:pPr marL="685800">
              <a:buFont typeface="Wingdings" pitchFamily="2" charset="2"/>
              <a:buChar char="Ø"/>
            </a:pPr>
            <a:r>
              <a:rPr lang="en-US" dirty="0" smtClean="0"/>
              <a:t>Monthly calendars</a:t>
            </a:r>
          </a:p>
          <a:p>
            <a:pPr marL="685800">
              <a:buFont typeface="Wingdings" pitchFamily="2" charset="2"/>
              <a:buChar char="Ø"/>
            </a:pPr>
            <a:r>
              <a:rPr lang="en-US" dirty="0"/>
              <a:t>A</a:t>
            </a:r>
            <a:r>
              <a:rPr lang="en-US" dirty="0" smtClean="0"/>
              <a:t>dherence assessments</a:t>
            </a:r>
          </a:p>
          <a:p>
            <a:pPr marL="685800">
              <a:buFont typeface="Wingdings" pitchFamily="2" charset="2"/>
              <a:buChar char="Ø"/>
            </a:pPr>
            <a:r>
              <a:rPr lang="en-US" dirty="0" smtClean="0"/>
              <a:t>Access to the Peer Navigator</a:t>
            </a:r>
          </a:p>
          <a:p>
            <a:pPr marL="685800">
              <a:buFont typeface="Wingdings" pitchFamily="2" charset="2"/>
              <a:buChar char="Ø"/>
            </a:pPr>
            <a:r>
              <a:rPr lang="en-US" dirty="0"/>
              <a:t>E</a:t>
            </a:r>
            <a:r>
              <a:rPr lang="en-US" dirty="0" smtClean="0"/>
              <a:t>ducational materials</a:t>
            </a:r>
          </a:p>
          <a:p>
            <a:pPr marL="685800">
              <a:buFont typeface="Wingdings" pitchFamily="2" charset="2"/>
              <a:buChar char="Ø"/>
            </a:pPr>
            <a:r>
              <a:rPr lang="en-US" dirty="0"/>
              <a:t>B</a:t>
            </a:r>
            <a:r>
              <a:rPr lang="en-US" dirty="0" smtClean="0"/>
              <a:t>ehavioral assessments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959345" y="1406525"/>
            <a:ext cx="3556000" cy="639762"/>
          </a:xfrm>
        </p:spPr>
        <p:txBody>
          <a:bodyPr/>
          <a:lstStyle/>
          <a:p>
            <a:pPr algn="ctr"/>
            <a:r>
              <a:rPr lang="en-US" sz="2200" u="sng" dirty="0" smtClean="0"/>
              <a:t>Baseline </a:t>
            </a:r>
            <a:endParaRPr lang="en-US" sz="2200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29150" y="2174875"/>
            <a:ext cx="4500562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55% of those targeted showed to be in the contemplation stage of change in regards to their health.</a:t>
            </a:r>
          </a:p>
          <a:p>
            <a:r>
              <a:rPr lang="en-US" dirty="0" smtClean="0"/>
              <a:t>68% had transportation listed as a barrier to care.</a:t>
            </a:r>
          </a:p>
          <a:p>
            <a:r>
              <a:rPr lang="en-US" dirty="0" smtClean="0"/>
              <a:t>50% were listed as a MCM acuity level of 2 or higher, providing a history of either non-adherence to care or high need for care.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230"/>
            <a:ext cx="8229600" cy="868362"/>
          </a:xfrm>
        </p:spPr>
        <p:txBody>
          <a:bodyPr>
            <a:noAutofit/>
          </a:bodyPr>
          <a:lstStyle/>
          <a:p>
            <a:r>
              <a:rPr lang="en-US" dirty="0" smtClean="0"/>
              <a:t>Change Happens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26710" y="1311322"/>
            <a:ext cx="4382228" cy="4678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dirty="0" smtClean="0"/>
              <a:t>Current Change:</a:t>
            </a:r>
          </a:p>
          <a:p>
            <a:r>
              <a:rPr lang="en-US" sz="1600" dirty="0" smtClean="0"/>
              <a:t>Over 7-month the rate of </a:t>
            </a:r>
            <a:r>
              <a:rPr lang="en-US" sz="1600" dirty="0"/>
              <a:t>non-adherent or lost to care LSS </a:t>
            </a:r>
            <a:r>
              <a:rPr lang="en-US" sz="1600" dirty="0" smtClean="0"/>
              <a:t>patients decreased 10% to 6% by identifying patients through use of the 104 day report.</a:t>
            </a:r>
          </a:p>
          <a:p>
            <a:endParaRPr lang="en-US" sz="1000" dirty="0"/>
          </a:p>
          <a:p>
            <a:r>
              <a:rPr lang="en-US" sz="1600" dirty="0" smtClean="0"/>
              <a:t>At the end, </a:t>
            </a:r>
            <a:r>
              <a:rPr lang="en-US" sz="1600" dirty="0"/>
              <a:t>lost to care </a:t>
            </a:r>
            <a:r>
              <a:rPr lang="en-US" sz="1600" dirty="0" smtClean="0"/>
              <a:t>patients had returned through use of appointment </a:t>
            </a:r>
            <a:r>
              <a:rPr lang="en-US" sz="1600" dirty="0"/>
              <a:t>reminders and access to gas cards or bus cards</a:t>
            </a:r>
            <a:r>
              <a:rPr lang="en-US" sz="1600" dirty="0" smtClean="0"/>
              <a:t>. The total number who were lost to care decreased by 85%.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1600" dirty="0" smtClean="0"/>
              <a:t>As patients became medically adherent their acuity decreased by 45% </a:t>
            </a:r>
            <a:r>
              <a:rPr lang="en-US" sz="1600" i="1" dirty="0" smtClean="0"/>
              <a:t>(more data still needs to be collected to ensure continued adherence</a:t>
            </a:r>
            <a:r>
              <a:rPr lang="en-US" sz="1600" dirty="0" smtClean="0"/>
              <a:t>).</a:t>
            </a:r>
          </a:p>
          <a:p>
            <a:endParaRPr lang="en-US" sz="1000" dirty="0"/>
          </a:p>
          <a:p>
            <a:r>
              <a:rPr lang="en-US" sz="1600" dirty="0" smtClean="0"/>
              <a:t>65% of patients moved from contemplation to action and/or maintenance.</a:t>
            </a:r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85136" y="1311322"/>
            <a:ext cx="4495800" cy="4678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dirty="0"/>
              <a:t>For the Future:</a:t>
            </a:r>
          </a:p>
          <a:p>
            <a:r>
              <a:rPr lang="en-US" sz="1600" dirty="0" smtClean="0"/>
              <a:t>Acuity </a:t>
            </a:r>
            <a:r>
              <a:rPr lang="en-US" sz="1600" dirty="0"/>
              <a:t>level 2 or </a:t>
            </a:r>
            <a:r>
              <a:rPr lang="en-US" sz="1600" dirty="0" smtClean="0"/>
              <a:t>higher patients should </a:t>
            </a:r>
            <a:r>
              <a:rPr lang="en-US" sz="1600" dirty="0"/>
              <a:t>receive appointment reminders to </a:t>
            </a:r>
            <a:r>
              <a:rPr lang="en-US" sz="1600" dirty="0" smtClean="0"/>
              <a:t>increase appointment adherence</a:t>
            </a:r>
            <a:r>
              <a:rPr lang="en-US" sz="1600" dirty="0"/>
              <a:t>. </a:t>
            </a:r>
            <a:endParaRPr lang="en-US" sz="1600" dirty="0" smtClean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1600" dirty="0" smtClean="0"/>
              <a:t>Acuity 2, 3 and 4 patients should </a:t>
            </a:r>
            <a:r>
              <a:rPr lang="en-US" sz="1600" dirty="0"/>
              <a:t>receive increased adherence counseling </a:t>
            </a:r>
            <a:r>
              <a:rPr lang="en-US" sz="1600" dirty="0" smtClean="0"/>
              <a:t>&gt;2 </a:t>
            </a:r>
            <a:r>
              <a:rPr lang="en-US" sz="1600" dirty="0"/>
              <a:t>times per </a:t>
            </a:r>
            <a:r>
              <a:rPr lang="en-US" sz="1600" dirty="0" smtClean="0"/>
              <a:t>year </a:t>
            </a:r>
            <a:r>
              <a:rPr lang="en-US" sz="1600" dirty="0"/>
              <a:t>and should have regular access to peer navigators. </a:t>
            </a:r>
            <a:endParaRPr lang="en-US" sz="1600" dirty="0" smtClean="0"/>
          </a:p>
          <a:p>
            <a:pPr marL="0" indent="0">
              <a:buNone/>
            </a:pPr>
            <a:endParaRPr lang="en-US" sz="1000" dirty="0"/>
          </a:p>
          <a:p>
            <a:r>
              <a:rPr lang="en-US" sz="1600" dirty="0"/>
              <a:t>The stages of change should be evaluated in </a:t>
            </a:r>
            <a:r>
              <a:rPr lang="en-US" sz="1600" dirty="0" smtClean="0"/>
              <a:t>regard </a:t>
            </a:r>
            <a:r>
              <a:rPr lang="en-US" sz="1600" dirty="0"/>
              <a:t>to </a:t>
            </a:r>
            <a:r>
              <a:rPr lang="en-US" sz="1600" dirty="0" smtClean="0"/>
              <a:t>patient’s </a:t>
            </a:r>
            <a:r>
              <a:rPr lang="en-US" sz="1600" dirty="0"/>
              <a:t>thoughts on </a:t>
            </a:r>
            <a:r>
              <a:rPr lang="en-US" sz="1600" dirty="0" smtClean="0"/>
              <a:t>their healthcare.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1600" dirty="0" smtClean="0"/>
              <a:t>The identification of behaviors and barriers and setting goals may lead to decreased rates of non-adherence and patients becoming lost to care.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82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21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Continuous Efforts towards 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539" y="1560729"/>
            <a:ext cx="4210335" cy="3951288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u="sng" dirty="0" smtClean="0"/>
              <a:t>AHF</a:t>
            </a:r>
          </a:p>
          <a:p>
            <a:r>
              <a:rPr lang="en-US" sz="2200" dirty="0" smtClean="0"/>
              <a:t>Measures rate</a:t>
            </a:r>
          </a:p>
          <a:p>
            <a:pPr>
              <a:spcAft>
                <a:spcPts val="538"/>
              </a:spcAft>
            </a:pPr>
            <a:r>
              <a:rPr lang="en-US" sz="2200" dirty="0" smtClean="0"/>
              <a:t>Identifies need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200" dirty="0" smtClean="0"/>
              <a:t>Provides specific support to patients by medical case managers use of case conferencing and peer support</a:t>
            </a:r>
          </a:p>
          <a:p>
            <a:pPr>
              <a:spcBef>
                <a:spcPts val="538"/>
              </a:spcBef>
            </a:pPr>
            <a:r>
              <a:rPr lang="en-US" sz="2200" dirty="0" smtClean="0"/>
              <a:t>Ensures a team approach to care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3761" y="1560728"/>
            <a:ext cx="4421875" cy="395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u="sng" dirty="0" smtClean="0"/>
              <a:t>LSS</a:t>
            </a:r>
          </a:p>
          <a:p>
            <a:r>
              <a:rPr lang="en-US" sz="2200" dirty="0" smtClean="0"/>
              <a:t>Assesses need</a:t>
            </a:r>
          </a:p>
          <a:p>
            <a:pPr>
              <a:spcAft>
                <a:spcPts val="528"/>
              </a:spcAft>
            </a:pPr>
            <a:r>
              <a:rPr lang="en-US" sz="2200" dirty="0" smtClean="0"/>
              <a:t>Identifies targeted patients</a:t>
            </a:r>
          </a:p>
          <a:p>
            <a:pPr>
              <a:spcBef>
                <a:spcPts val="538"/>
              </a:spcBef>
              <a:spcAft>
                <a:spcPts val="576"/>
              </a:spcAft>
            </a:pPr>
            <a:r>
              <a:rPr lang="en-US" sz="2200" dirty="0" smtClean="0"/>
              <a:t>Evaluates Barriers/Behaviors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Implements strategic interventions </a:t>
            </a:r>
          </a:p>
          <a:p>
            <a:pPr>
              <a:spcBef>
                <a:spcPts val="538"/>
              </a:spcBef>
            </a:pPr>
            <a:r>
              <a:rPr lang="en-US" sz="2200" dirty="0" smtClean="0"/>
              <a:t>Works as a team with the</a:t>
            </a:r>
          </a:p>
          <a:p>
            <a:pPr marL="341313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200" dirty="0" smtClean="0"/>
              <a:t>medical provider to decrease barriers to care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58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AIDS Healthcare Foundation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6" y="1295400"/>
            <a:ext cx="8001000" cy="4762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Mission:</a:t>
            </a:r>
            <a:r>
              <a:rPr lang="en-US" dirty="0" smtClean="0"/>
              <a:t>  </a:t>
            </a:r>
          </a:p>
          <a:p>
            <a:pPr marL="739775" indent="-276225"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Cutting edge medicine and advocacy, regardless of ability to pay</a:t>
            </a:r>
          </a:p>
          <a:p>
            <a:pPr eaLnBrk="1" hangingPunct="1">
              <a:defRPr/>
            </a:pPr>
            <a:r>
              <a:rPr lang="en-US" sz="2800" dirty="0" smtClean="0"/>
              <a:t>Vision: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A healthier future for people living with HIV/AIDS</a:t>
            </a:r>
          </a:p>
          <a:p>
            <a:pPr eaLnBrk="1" hangingPunct="1">
              <a:defRPr/>
            </a:pPr>
            <a:r>
              <a:rPr lang="en-US" sz="2800" dirty="0" smtClean="0"/>
              <a:t>Core Values: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Patient centered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Value employees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Respect diversity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Nimble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Fight for what’s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RN-MCM Actions To Reduce Risk of </a:t>
            </a:r>
            <a:br>
              <a:rPr lang="en-US" dirty="0" smtClean="0"/>
            </a:br>
            <a:r>
              <a:rPr lang="en-US" dirty="0" smtClean="0"/>
              <a:t>Falling Out of Care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Conducts Patient Assessments to formulate Plan of Care</a:t>
            </a:r>
          </a:p>
          <a:p>
            <a:pPr eaLnBrk="1" hangingPunct="1">
              <a:defRPr/>
            </a:pPr>
            <a:r>
              <a:rPr lang="en-US" sz="2000" dirty="0" smtClean="0"/>
              <a:t>Addresses Issues and Needs in POC</a:t>
            </a:r>
          </a:p>
          <a:p>
            <a:pPr eaLnBrk="1" hangingPunct="1">
              <a:defRPr/>
            </a:pPr>
            <a:r>
              <a:rPr lang="en-US" sz="2000" dirty="0" smtClean="0"/>
              <a:t>Peer Navigators outreach to and Link to Medical Care </a:t>
            </a:r>
          </a:p>
          <a:p>
            <a:pPr eaLnBrk="1" hangingPunct="1">
              <a:defRPr/>
            </a:pPr>
            <a:r>
              <a:rPr lang="en-US" sz="2000" dirty="0" smtClean="0"/>
              <a:t>Patient Education on “How to Conduct Your Medical Visit”</a:t>
            </a:r>
          </a:p>
          <a:p>
            <a:pPr eaLnBrk="1" hangingPunct="1">
              <a:defRPr/>
            </a:pPr>
            <a:r>
              <a:rPr lang="en-US" sz="2000" dirty="0" smtClean="0"/>
              <a:t>Peer Navigators Attend Medical Visits With New and Returning to Care Patients</a:t>
            </a:r>
          </a:p>
          <a:p>
            <a:pPr eaLnBrk="1" hangingPunct="1">
              <a:defRPr/>
            </a:pPr>
            <a:r>
              <a:rPr lang="en-US" sz="2000" dirty="0" smtClean="0"/>
              <a:t>Patient Adherence Education on ARV and Chronic Condition Medications</a:t>
            </a:r>
          </a:p>
          <a:p>
            <a:pPr eaLnBrk="1" hangingPunct="1">
              <a:defRPr/>
            </a:pPr>
            <a:r>
              <a:rPr lang="en-US" sz="2000" dirty="0" smtClean="0"/>
              <a:t>Appointment for follow up after medical visits with Peer or RNMCM</a:t>
            </a:r>
          </a:p>
          <a:p>
            <a:pPr eaLnBrk="1" hangingPunct="1">
              <a:defRPr/>
            </a:pPr>
            <a:r>
              <a:rPr lang="en-US" sz="2000" dirty="0" smtClean="0"/>
              <a:t>Collaborative Interdisciplinary Meetings With PCP</a:t>
            </a:r>
          </a:p>
          <a:p>
            <a:pPr eaLnBrk="1" hangingPunct="1">
              <a:defRPr/>
            </a:pPr>
            <a:r>
              <a:rPr lang="en-US" sz="2000" dirty="0" smtClean="0"/>
              <a:t>Embedded Staff to Support PCP and Medical Treatment Plan focusing on Patient-Centered Care Delivery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 smtClean="0"/>
          </a:p>
          <a:p>
            <a:pPr marL="0" indent="0" eaLnBrk="1" hangingPunct="1">
              <a:buFontTx/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AHF CQI Goal 2.2.1 and 2.3.1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446905"/>
              </p:ext>
            </p:extLst>
          </p:nvPr>
        </p:nvGraphicFramePr>
        <p:xfrm>
          <a:off x="173422" y="1119351"/>
          <a:ext cx="8797158" cy="490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6123" y="6271284"/>
            <a:ext cx="80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800000"/>
                </a:solidFill>
              </a:rPr>
              <a:t>Note: November spike most likely due to influx of patients from River Region that did not return after 2 initial visits (becoming lost to care).</a:t>
            </a:r>
            <a:endParaRPr lang="en-US" sz="1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Barriers to Care Identified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58623"/>
              </p:ext>
            </p:extLst>
          </p:nvPr>
        </p:nvGraphicFramePr>
        <p:xfrm>
          <a:off x="123496" y="1198179"/>
          <a:ext cx="8815552" cy="554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AHF MCM: </a:t>
            </a:r>
            <a:r>
              <a:rPr lang="en-US" dirty="0" err="1" smtClean="0"/>
              <a:t>in+care</a:t>
            </a:r>
            <a:r>
              <a:rPr lang="en-US" dirty="0" smtClean="0"/>
              <a:t> Campaign</a:t>
            </a:r>
            <a:br>
              <a:rPr lang="en-US" dirty="0" smtClean="0"/>
            </a:br>
            <a:r>
              <a:rPr lang="en-US" dirty="0" smtClean="0"/>
              <a:t>Medical Visits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537084"/>
              </p:ext>
            </p:extLst>
          </p:nvPr>
        </p:nvGraphicFramePr>
        <p:xfrm>
          <a:off x="-26604" y="1228892"/>
          <a:ext cx="9170604" cy="4870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AHF MCM: </a:t>
            </a:r>
            <a:r>
              <a:rPr lang="en-US" dirty="0" err="1" smtClean="0"/>
              <a:t>in+care</a:t>
            </a:r>
            <a:r>
              <a:rPr lang="en-US" dirty="0" smtClean="0"/>
              <a:t> Campaign</a:t>
            </a:r>
            <a:br>
              <a:rPr lang="en-US" dirty="0" smtClean="0"/>
            </a:br>
            <a:r>
              <a:rPr lang="en-US" dirty="0" smtClean="0"/>
              <a:t>Medical Visits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678457"/>
              </p:ext>
            </p:extLst>
          </p:nvPr>
        </p:nvGraphicFramePr>
        <p:xfrm>
          <a:off x="76200" y="1150884"/>
          <a:ext cx="8991600" cy="501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AHF MCM: </a:t>
            </a:r>
            <a:r>
              <a:rPr lang="en-US" dirty="0" err="1" smtClean="0"/>
              <a:t>in+care</a:t>
            </a:r>
            <a:r>
              <a:rPr lang="en-US" dirty="0" smtClean="0"/>
              <a:t> Campaign</a:t>
            </a:r>
            <a:br>
              <a:rPr lang="en-US" dirty="0" smtClean="0"/>
            </a:br>
            <a:r>
              <a:rPr lang="en-US" dirty="0" smtClean="0"/>
              <a:t>Viral Load Suppression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259457"/>
              </p:ext>
            </p:extLst>
          </p:nvPr>
        </p:nvGraphicFramePr>
        <p:xfrm>
          <a:off x="76200" y="1213945"/>
          <a:ext cx="8991600" cy="495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of Patient-Centered Quality Care Measures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840074"/>
              </p:ext>
            </p:extLst>
          </p:nvPr>
        </p:nvGraphicFramePr>
        <p:xfrm>
          <a:off x="141233" y="1229711"/>
          <a:ext cx="8991600" cy="499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MCM Conclusions and Lessons Learned	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Patient-Centered Assessment and Interdisciplinary Team are Effective in Increasing Medical Visit and Medication Adherence.</a:t>
            </a:r>
          </a:p>
          <a:p>
            <a:pPr eaLnBrk="1" hangingPunct="1"/>
            <a:r>
              <a:rPr lang="en-US" dirty="0" smtClean="0"/>
              <a:t>Barrier Mitigation and/or Removal Increases Patient Success for Adherence.</a:t>
            </a:r>
          </a:p>
          <a:p>
            <a:pPr eaLnBrk="1" hangingPunct="1"/>
            <a:r>
              <a:rPr lang="en-US" dirty="0" smtClean="0"/>
              <a:t>Multi-Level (PCP, RNCM, Peer) Continual Education on HIV, Chronic Conditions, Medical System Navigation Increases Medical Literacy, Treatment Adherence and Patient Self Management Skills.</a:t>
            </a:r>
          </a:p>
          <a:p>
            <a:pPr eaLnBrk="1" hangingPunct="1"/>
            <a:r>
              <a:rPr lang="en-US" dirty="0" smtClean="0"/>
              <a:t>Each Patient is Unique and </a:t>
            </a:r>
            <a:r>
              <a:rPr lang="en-US" dirty="0"/>
              <a:t>U</a:t>
            </a:r>
            <a:r>
              <a:rPr lang="en-US" dirty="0" smtClean="0"/>
              <a:t>se of Persistence and Tailored Measures Is Necessary For Success.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QUESTIONS?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endParaRPr lang="en-US" sz="4000" dirty="0" smtClean="0"/>
          </a:p>
          <a:p>
            <a:pPr marL="0" indent="0" algn="ctr" eaLnBrk="1" hangingPunct="1">
              <a:buFontTx/>
              <a:buNone/>
            </a:pPr>
            <a:endParaRPr lang="en-US" sz="4000" dirty="0" smtClean="0"/>
          </a:p>
          <a:p>
            <a:pPr marL="0" indent="0" algn="ctr" eaLnBrk="1" hangingPunct="1">
              <a:buFontTx/>
              <a:buNone/>
            </a:pPr>
            <a:r>
              <a:rPr lang="en-US" sz="4000" dirty="0"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73075" y="259199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Quality Priorities</a:t>
            </a:r>
            <a:br>
              <a:rPr lang="en-US" dirty="0" smtClean="0"/>
            </a:br>
            <a:r>
              <a:rPr lang="en-US" dirty="0" smtClean="0"/>
              <a:t>Patient-Centered Focus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63773" y="1494045"/>
            <a:ext cx="8732577" cy="4678363"/>
          </a:xfrm>
        </p:spPr>
        <p:txBody>
          <a:bodyPr/>
          <a:lstStyle/>
          <a:p>
            <a:pPr eaLnBrk="1" hangingPunct="1"/>
            <a:r>
              <a:rPr lang="en-US" dirty="0" smtClean="0"/>
              <a:t>Systematic with Leadership, Accountability, Resources</a:t>
            </a:r>
          </a:p>
          <a:p>
            <a:pPr eaLnBrk="1" hangingPunct="1"/>
            <a:r>
              <a:rPr lang="en-US" dirty="0" smtClean="0"/>
              <a:t>Data and Measureable Outcomes to Determine Progress</a:t>
            </a:r>
          </a:p>
          <a:p>
            <a:pPr eaLnBrk="1" hangingPunct="1">
              <a:spcAft>
                <a:spcPts val="576"/>
              </a:spcAft>
            </a:pPr>
            <a:r>
              <a:rPr lang="en-US" dirty="0" smtClean="0"/>
              <a:t>Evidence-Based Benchmarks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Focus on Linkages, Efficiencies, Provider and Patient</a:t>
            </a:r>
          </a:p>
          <a:p>
            <a:pPr marL="341313" indent="0" eaLnBrk="1" hangingPunct="1">
              <a:spcBef>
                <a:spcPts val="0"/>
              </a:spcBef>
              <a:spcAft>
                <a:spcPts val="576"/>
              </a:spcAft>
              <a:buNone/>
            </a:pPr>
            <a:r>
              <a:rPr lang="en-US" dirty="0" smtClean="0"/>
              <a:t>Expectations/Satisfaction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Continuous Process Adaptive to Change.  Fits Within Framework of Other Activities, e.g., Medicaid</a:t>
            </a:r>
          </a:p>
          <a:p>
            <a:pPr eaLnBrk="1" hangingPunct="1"/>
            <a:r>
              <a:rPr lang="en-US" dirty="0" smtClean="0"/>
              <a:t>Data Feedback Loop to QI Process to Assure Goals 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HRSA Quality Dimension Principles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57175" y="1127125"/>
            <a:ext cx="8724900" cy="49260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sz="18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Accessibility of care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dirty="0" smtClean="0"/>
              <a:t>Ease or difficulty of obtaining services when the patient needs services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Continuity of care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dirty="0" smtClean="0"/>
              <a:t>Linkages to other resources--delivery of care does not occur in a vacuum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Appropriateness of care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dirty="0" smtClean="0"/>
              <a:t>Care delivered using state of the art technologies and includes the best care that medical and social science judgment would prescribe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Safety of care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dirty="0" smtClean="0"/>
              <a:t>Procedures followed during delivery of care and services are error free, i.e., avoids harm and actually helps</a:t>
            </a:r>
          </a:p>
          <a:p>
            <a:pPr marL="0" indent="0" eaLnBrk="1" hangingPunct="1">
              <a:buFontTx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HRSA Quality Dimension Principles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Timeliness of care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 smtClean="0"/>
              <a:t>Care is delivered at the right time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Involvement in care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/>
              <a:t>P</a:t>
            </a:r>
            <a:r>
              <a:rPr lang="en-US" dirty="0" smtClean="0"/>
              <a:t>atients participate with clinicians/practitioners in making decisions that affect their well-being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Effectiveness of care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 smtClean="0"/>
              <a:t>The program is flexible so individuals can develop their own resources without counterproductive overdependence on the system </a:t>
            </a:r>
            <a:r>
              <a:rPr lang="en-US" sz="1600" dirty="0" smtClean="0"/>
              <a:t>(Salem, </a:t>
            </a:r>
            <a:r>
              <a:rPr lang="en-US" sz="1600" dirty="0" err="1" smtClean="0"/>
              <a:t>Seidman</a:t>
            </a:r>
            <a:r>
              <a:rPr lang="en-US" sz="1600" dirty="0" smtClean="0"/>
              <a:t>, &amp; Rappaport, 1988)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Efficacy of care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 smtClean="0"/>
              <a:t>Care is individually tailored to meet patient's needs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Efficiency of care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 smtClean="0"/>
              <a:t>Care accomplishes the intended purpose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AHF</a:t>
            </a:r>
            <a:br>
              <a:rPr lang="en-US" smtClean="0"/>
            </a:br>
            <a:r>
              <a:rPr lang="en-US" smtClean="0"/>
              <a:t>Quality Dimensions for Improvement 2012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14400" y="1580322"/>
            <a:ext cx="6785113" cy="46783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Accessibility of Care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Timeliness of Care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Involvement in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AHF Quality Areas Addressed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Core Clinical Area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CD4 Count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Viral Load Monitoring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Medical Visits</a:t>
            </a:r>
          </a:p>
          <a:p>
            <a:pPr eaLnBrk="1" hangingPunct="1"/>
            <a:r>
              <a:rPr lang="en-US" dirty="0" smtClean="0"/>
              <a:t>Medical Case Management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Care Plan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Medical Visits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Outpatient Medical Care</a:t>
            </a:r>
          </a:p>
          <a:p>
            <a:pPr eaLnBrk="1" hangingPunct="1"/>
            <a:r>
              <a:rPr lang="en-US" dirty="0" smtClean="0"/>
              <a:t>Systems-Level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Waiting Time for Initial Appointment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Outpatient Medical Care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Quality Management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Goals</a:t>
            </a:r>
            <a:br>
              <a:rPr lang="en-US" smtClean="0"/>
            </a:br>
            <a:r>
              <a:rPr lang="en-US" smtClean="0"/>
              <a:t>Medical O.P. and Medical Case Management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Goals</a:t>
            </a:r>
          </a:p>
          <a:p>
            <a:pPr eaLnBrk="1" hangingPunct="1"/>
            <a:endParaRPr lang="en-US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Reduce No Show Rate For Medical Appointments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z="2400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Reduce Risk of Patients Falling Out of Care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z="2400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Bring Patients Back Into Care and Prevent Others From Falling Out of Care.  </a:t>
            </a:r>
          </a:p>
          <a:p>
            <a:pPr marL="1314450" lvl="3" indent="0" eaLnBrk="1" hangingPunct="1">
              <a:buFontTx/>
              <a:buNone/>
            </a:pPr>
            <a:r>
              <a:rPr lang="en-US" sz="2000" dirty="0" smtClean="0"/>
              <a:t>            Adherence = Undetectable VL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dirty="0" smtClean="0"/>
          </a:p>
          <a:p>
            <a:pPr lvl="1" eaLnBrk="1" hangingPunct="1"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AHF Jacksonville&amp;#x0D;&amp;#x0A;Healthcare Center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AIDS Healthcare Foundation&amp;#x0D;&amp;#x0A;NCQA Accreditation&amp;#x0D;&amp;#x0A;&amp;quot;&quot;/&gt;&lt;property id=&quot;20307&quot; value=&quot;322&quot;/&gt;&lt;/object&gt;&lt;object type=&quot;3&quot; unique_id=&quot;10005&quot;&gt;&lt;property id=&quot;20148&quot; value=&quot;5&quot;/&gt;&lt;property id=&quot;20300&quot; value=&quot;Slide 3 - &amp;quot;AIDS Healthcare Foundation&amp;#x0D;&amp;#x0A;&amp;quot;&quot;/&gt;&lt;property id=&quot;20307&quot; value=&quot;269&quot;/&gt;&lt;/object&gt;&lt;object type=&quot;3&quot; unique_id=&quot;10006&quot;&gt;&lt;property id=&quot;20148&quot; value=&quot;5&quot;/&gt;&lt;property id=&quot;20300&quot; value=&quot;Slide 4 - &amp;quot;Quality Priorities&amp;#x0D;&amp;#x0A;Patient-Centered Focus&amp;quot;&quot;/&gt;&lt;property id=&quot;20307&quot; value=&quot;285&quot;/&gt;&lt;/object&gt;&lt;object type=&quot;3&quot; unique_id=&quot;10007&quot;&gt;&lt;property id=&quot;20148&quot; value=&quot;5&quot;/&gt;&lt;property id=&quot;20300&quot; value=&quot;Slide 5 - &amp;quot;HRSA Quality Dimension Principles&amp;quot;&quot;/&gt;&lt;property id=&quot;20307&quot; value=&quot;270&quot;/&gt;&lt;/object&gt;&lt;object type=&quot;3&quot; unique_id=&quot;10008&quot;&gt;&lt;property id=&quot;20148&quot; value=&quot;5&quot;/&gt;&lt;property id=&quot;20300&quot; value=&quot;Slide 6 - &amp;quot;HRSA Quality Dimension Principles&amp;quot;&quot;/&gt;&lt;property id=&quot;20307&quot; value=&quot;294&quot;/&gt;&lt;/object&gt;&lt;object type=&quot;3&quot; unique_id=&quot;10009&quot;&gt;&lt;property id=&quot;20148&quot; value=&quot;5&quot;/&gt;&lt;property id=&quot;20300&quot; value=&quot;Slide 7 - &amp;quot;AHF&amp;#x0D;&amp;#x0A;Quality Dimensions for Improvement 2012&amp;quot;&quot;/&gt;&lt;property id=&quot;20307&quot; value=&quot;290&quot;/&gt;&lt;/object&gt;&lt;object type=&quot;3&quot; unique_id=&quot;10010&quot;&gt;&lt;property id=&quot;20148&quot; value=&quot;5&quot;/&gt;&lt;property id=&quot;20300&quot; value=&quot;Slide 8 - &amp;quot;AHF Quality Areas Addressed&amp;quot;&quot;/&gt;&lt;property id=&quot;20307&quot; value=&quot;291&quot;/&gt;&lt;/object&gt;&lt;object type=&quot;3&quot; unique_id=&quot;10011&quot;&gt;&lt;property id=&quot;20148&quot; value=&quot;5&quot;/&gt;&lt;property id=&quot;20300&quot; value=&quot;Slide 9 - &amp;quot;Goals&amp;#x0D;&amp;#x0A;Medical O.P. and Medical Case Management&amp;quot;&quot;/&gt;&lt;property id=&quot;20307&quot; value=&quot;293&quot;/&gt;&lt;/object&gt;&lt;object type=&quot;3&quot; unique_id=&quot;10012&quot;&gt;&lt;property id=&quot;20148&quot; value=&quot;5&quot;/&gt;&lt;property id=&quot;20300&quot; value=&quot;Slide 10 - &amp;quot;AHF CQI PLAN&amp;#x0D;&amp;#x0A;OUTPATIENT MEDICAL&amp;quot;&quot;/&gt;&lt;property id=&quot;20307&quot; value=&quot;300&quot;/&gt;&lt;/object&gt;&lt;object type=&quot;3&quot; unique_id=&quot;10013&quot;&gt;&lt;property id=&quot;20148&quot; value=&quot;5&quot;/&gt;&lt;property id=&quot;20300&quot; value=&quot;Slide 11 - &amp;quot;Monthly No Show Rates&amp;#x0D;&amp;#x0A;2012, 2011, 2010&amp;#x0D;&amp;#x0A;&amp;quot;&quot;/&gt;&lt;property id=&quot;20307&quot; value=&quot;310&quot;/&gt;&lt;/object&gt;&lt;object type=&quot;3&quot; unique_id=&quot;10014&quot;&gt;&lt;property id=&quot;20148&quot; value=&quot;5&quot;/&gt;&lt;property id=&quot;20300&quot; value=&quot;Slide 12 - &amp;quot;Monthly No Show Rates&amp;#x0D;&amp;#x0A;2012, 2011, 2010&amp;quot;&quot;/&gt;&lt;property id=&quot;20307&quot; value=&quot;309&quot;/&gt;&lt;/object&gt;&lt;object type=&quot;3&quot; unique_id=&quot;10015&quot;&gt;&lt;property id=&quot;20148&quot; value=&quot;5&quot;/&gt;&lt;property id=&quot;20300&quot; value=&quot;Slide 13 - &amp;quot;AHF CQI PLAN&amp;#x0D;&amp;#x0A;OUTPATIENT MEDICAL&amp;quot;&quot;/&gt;&lt;property id=&quot;20307&quot; value=&quot;302&quot;/&gt;&lt;/object&gt;&lt;object type=&quot;3&quot; unique_id=&quot;10016&quot;&gt;&lt;property id=&quot;20148&quot; value=&quot;5&quot;/&gt;&lt;property id=&quot;20300&quot; value=&quot;Slide 14 - &amp;quot;DEMOGRAPHICS&amp;quot;&quot;/&gt;&lt;property id=&quot;20307&quot; value=&quot;311&quot;/&gt;&lt;/object&gt;&lt;object type=&quot;3&quot; unique_id=&quot;10017&quot;&gt;&lt;property id=&quot;20148&quot; value=&quot;5&quot;/&gt;&lt;property id=&quot;20300&quot; value=&quot;Slide 15 - &amp;quot;DEMOGRAPHIC CHANGE&amp;#x0D;&amp;#x0A;BY MONTH BASELINE&amp;quot;&quot;/&gt;&lt;property id=&quot;20307&quot; value=&quot;313&quot;/&gt;&lt;/object&gt;&lt;object type=&quot;3&quot; unique_id=&quot;10018&quot;&gt;&lt;property id=&quot;20148&quot; value=&quot;5&quot;/&gt;&lt;property id=&quot;20300&quot; value=&quot;Slide 16 - &amp;quot;AHF CQI PLAN&amp;#x0D;&amp;#x0A;OUTPATIENT MEDICAL&amp;quot;&quot;/&gt;&lt;property id=&quot;20307&quot; value=&quot;303&quot;/&gt;&lt;/object&gt;&lt;object type=&quot;3&quot; unique_id=&quot;10019&quot;&gt;&lt;property id=&quot;20148&quot; value=&quot;5&quot;/&gt;&lt;property id=&quot;20300&quot; value=&quot;Slide 17 - &amp;quot;AHF CQI PLAN&amp;#x0D;&amp;#x0A;OUTPATIENT MEDICAL&amp;quot;&quot;/&gt;&lt;property id=&quot;20307&quot; value=&quot;304&quot;/&gt;&lt;/object&gt;&lt;object type=&quot;3&quot; unique_id=&quot;10020&quot;&gt;&lt;property id=&quot;20148&quot; value=&quot;5&quot;/&gt;&lt;property id=&quot;20300&quot; value=&quot;Slide 18 - &amp;quot;AHF CQI PLAN&amp;#x0D;&amp;#x0A;OUTPATIENT MEDICAL&amp;quot;&quot;/&gt;&lt;property id=&quot;20307&quot; value=&quot;305&quot;/&gt;&lt;/object&gt;&lt;object type=&quot;3&quot; unique_id=&quot;10021&quot;&gt;&lt;property id=&quot;20148&quot; value=&quot;5&quot;/&gt;&lt;property id=&quot;20300&quot; value=&quot;Slide 19 - &amp;quot;AHF WAIT TIME&amp;quot;&quot;/&gt;&lt;property id=&quot;20307&quot; value=&quot;306&quot;/&gt;&lt;/object&gt;&lt;object type=&quot;3&quot; unique_id=&quot;10022&quot;&gt;&lt;property id=&quot;20148&quot; value=&quot;5&quot;/&gt;&lt;property id=&quot;20300&quot; value=&quot;Slide 20 - &amp;quot;CONCLUSION&amp;#x0D;&amp;#x0A;OUTPATIENT MEDICAL&amp;quot;&quot;/&gt;&lt;property id=&quot;20307&quot; value=&quot;307&quot;/&gt;&lt;/object&gt;&lt;object type=&quot;3&quot; unique_id=&quot;10023&quot;&gt;&lt;property id=&quot;20148&quot; value=&quot;5&quot;/&gt;&lt;property id=&quot;20300&quot; value=&quot;Slide 21 - &amp;quot;LESSONS LEARNED&amp;#x0D;&amp;#x0A;OUTPATIENT MEDICAL&amp;quot;&quot;/&gt;&lt;property id=&quot;20307&quot; value=&quot;295&quot;/&gt;&lt;/object&gt;&lt;object type=&quot;3&quot; unique_id=&quot;10024&quot;&gt;&lt;property id=&quot;20148&quot; value=&quot;5&quot;/&gt;&lt;property id=&quot;20300&quot; value=&quot;Slide 22 - &amp;quot;Combined CQI Initiatives&amp;quot;&quot;/&gt;&lt;property id=&quot;20307&quot; value=&quot;314&quot;/&gt;&lt;/object&gt;&lt;object type=&quot;3&quot; unique_id=&quot;10025&quot;&gt;&lt;property id=&quot;20148&quot; value=&quot;5&quot;/&gt;&lt;property id=&quot;20300&quot; value=&quot;Slide 23 - &amp;quot;Mental Health&amp;quot;&quot;/&gt;&lt;property id=&quot;20307&quot; value=&quot;315&quot;/&gt;&lt;/object&gt;&lt;object type=&quot;3&quot; unique_id=&quot;10026&quot;&gt;&lt;property id=&quot;20148&quot; value=&quot;5&quot;/&gt;&lt;property id=&quot;20300&quot; value=&quot;Slide 24 - &amp;quot;Mental Health Continued…&amp;quot;&quot;/&gt;&lt;property id=&quot;20307&quot; value=&quot;316&quot;/&gt;&lt;/object&gt;&lt;object type=&quot;3&quot; unique_id=&quot;10027&quot;&gt;&lt;property id=&quot;20148&quot; value=&quot;5&quot;/&gt;&lt;property id=&quot;20300&quot; value=&quot;Slide 25 - &amp;quot;Medical Case Management Goals&amp;quot;&quot;/&gt;&lt;property id=&quot;20307&quot; value=&quot;317&quot;/&gt;&lt;/object&gt;&lt;object type=&quot;3&quot; unique_id=&quot;10028&quot;&gt;&lt;property id=&quot;20148&quot; value=&quot;5&quot;/&gt;&lt;property id=&quot;20300&quot; value=&quot;Slide 26 - &amp;quot;Patient Non-Adherence Rates: Overall and LSS&amp;quot;&quot;/&gt;&lt;property id=&quot;20307&quot; value=&quot;318&quot;/&gt;&lt;/object&gt;&lt;object type=&quot;3&quot; unique_id=&quot;10029&quot;&gt;&lt;property id=&quot;20148&quot; value=&quot;5&quot;/&gt;&lt;property id=&quot;20300&quot; value=&quot;Slide 27 - &amp;quot;Identified Need/Stages for Change&amp;quot;&quot;/&gt;&lt;property id=&quot;20307&quot; value=&quot;319&quot;/&gt;&lt;/object&gt;&lt;object type=&quot;3&quot; unique_id=&quot;10030&quot;&gt;&lt;property id=&quot;20148&quot; value=&quot;5&quot;/&gt;&lt;property id=&quot;20300&quot; value=&quot;Slide 28 - &amp;quot;Change Happens&amp;#x0D;&amp;#x0A;&amp;quot;&quot;/&gt;&lt;property id=&quot;20307&quot; value=&quot;320&quot;/&gt;&lt;/object&gt;&lt;object type=&quot;3&quot; unique_id=&quot;10031&quot;&gt;&lt;property id=&quot;20148&quot; value=&quot;5&quot;/&gt;&lt;property id=&quot;20300&quot; value=&quot;Slide 29 - &amp;quot;Continuous Efforts towards Change&amp;quot;&quot;/&gt;&lt;property id=&quot;20307&quot; value=&quot;321&quot;/&gt;&lt;/object&gt;&lt;object type=&quot;3&quot; unique_id=&quot;10032&quot;&gt;&lt;property id=&quot;20148&quot; value=&quot;5&quot;/&gt;&lt;property id=&quot;20300&quot; value=&quot;Slide 30 - &amp;quot;RN-MCM Actions To Reduce Risk of &amp;#x0D;&amp;#x0A;Falling Out of Care&amp;quot;&quot;/&gt;&lt;property id=&quot;20307&quot; value=&quot;296&quot;/&gt;&lt;/object&gt;&lt;object type=&quot;3&quot; unique_id=&quot;10033&quot;&gt;&lt;property id=&quot;20148&quot; value=&quot;5&quot;/&gt;&lt;property id=&quot;20300&quot; value=&quot;Slide 31 - &amp;quot;AHF CQI Goal 2.2.1 and 2.3.1&amp;quot;&quot;/&gt;&lt;property id=&quot;20307&quot; value=&quot;273&quot;/&gt;&lt;/object&gt;&lt;object type=&quot;3&quot; unique_id=&quot;10034&quot;&gt;&lt;property id=&quot;20148&quot; value=&quot;5&quot;/&gt;&lt;property id=&quot;20300&quot; value=&quot;Slide 32 - &amp;quot;Barriers to Care Identified&amp;quot;&quot;/&gt;&lt;property id=&quot;20307&quot; value=&quot;272&quot;/&gt;&lt;/object&gt;&lt;object type=&quot;3&quot; unique_id=&quot;10035&quot;&gt;&lt;property id=&quot;20148&quot; value=&quot;5&quot;/&gt;&lt;property id=&quot;20300&quot; value=&quot;Slide 33 - &amp;quot;AHF MCM: in+care Campaign&amp;#x0D;&amp;#x0A;Medical Visits&amp;quot;&quot;/&gt;&lt;property id=&quot;20307&quot; value=&quot;271&quot;/&gt;&lt;/object&gt;&lt;object type=&quot;3&quot; unique_id=&quot;10036&quot;&gt;&lt;property id=&quot;20148&quot; value=&quot;5&quot;/&gt;&lt;property id=&quot;20300&quot; value=&quot;Slide 34 - &amp;quot;AHF MCM: in+care Campaign&amp;#x0D;&amp;#x0A;Medical Visits&amp;quot;&quot;/&gt;&lt;property id=&quot;20307&quot; value=&quot;287&quot;/&gt;&lt;/object&gt;&lt;object type=&quot;3&quot; unique_id=&quot;10037&quot;&gt;&lt;property id=&quot;20148&quot; value=&quot;5&quot;/&gt;&lt;property id=&quot;20300&quot; value=&quot;Slide 35 - &amp;quot;AHF MCM: in+care Campaign&amp;#x0D;&amp;#x0A;Viral Load Suppression&amp;quot;&quot;/&gt;&lt;property id=&quot;20307&quot; value=&quot;286&quot;/&gt;&lt;/object&gt;&lt;object type=&quot;3&quot; unique_id=&quot;10038&quot;&gt;&lt;property id=&quot;20148&quot; value=&quot;5&quot;/&gt;&lt;property id=&quot;20300&quot; value=&quot;Slide 36 - &amp;quot;Summary of Patient-Centered Quality Care Measures&amp;quot;&quot;/&gt;&lt;property id=&quot;20307&quot; value=&quot;274&quot;/&gt;&lt;/object&gt;&lt;object type=&quot;3&quot; unique_id=&quot;10039&quot;&gt;&lt;property id=&quot;20148&quot; value=&quot;5&quot;/&gt;&lt;property id=&quot;20300&quot; value=&quot;Slide 37 - &amp;quot;MCM Conclusions and Lessons Learned&amp;amp;#x09;&amp;quot;&quot;/&gt;&lt;property id=&quot;20307&quot; value=&quot;276&quot;/&gt;&lt;/object&gt;&lt;object type=&quot;3&quot; unique_id=&quot;10040&quot;&gt;&lt;property id=&quot;20148&quot; value=&quot;5&quot;/&gt;&lt;property id=&quot;20300&quot; value=&quot;Slide 38 - &amp;quot;QUESTIONS?&amp;quot;&quot;/&gt;&lt;property id=&quot;20307&quot; value=&quot;281&quot;/&gt;&lt;/object&gt;&lt;/object&gt;&lt;object type=&quot;8&quot; unique_id=&quot;1008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2183</Words>
  <Application>Microsoft Office PowerPoint</Application>
  <PresentationFormat>On-screen Show (4:3)</PresentationFormat>
  <Paragraphs>397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AHF Jacksonville Healthcare Center</vt:lpstr>
      <vt:lpstr>AIDS Healthcare Foundation NCQA Accreditation </vt:lpstr>
      <vt:lpstr>AIDS Healthcare Foundation </vt:lpstr>
      <vt:lpstr>Quality Priorities Patient-Centered Focus</vt:lpstr>
      <vt:lpstr>HRSA Quality Dimension Principles</vt:lpstr>
      <vt:lpstr>HRSA Quality Dimension Principles</vt:lpstr>
      <vt:lpstr>AHF Quality Dimensions for Improvement 2012</vt:lpstr>
      <vt:lpstr>AHF Quality Areas Addressed</vt:lpstr>
      <vt:lpstr>Goals Medical O.P. and Medical Case Management</vt:lpstr>
      <vt:lpstr>AHF CQI PLAN OUTPATIENT MEDICAL</vt:lpstr>
      <vt:lpstr>Monthly No Show Rates 2012, 2011, 2010 </vt:lpstr>
      <vt:lpstr>Monthly No Show Rates 2012, 2011, 2010</vt:lpstr>
      <vt:lpstr>AHF CQI PLAN OUTPATIENT MEDICAL</vt:lpstr>
      <vt:lpstr>DEMOGRAPHICS</vt:lpstr>
      <vt:lpstr>DEMOGRAPHIC CHANGE BY MONTH BASELINE</vt:lpstr>
      <vt:lpstr>AHF CQI PLAN OUTPATIENT MEDICAL</vt:lpstr>
      <vt:lpstr>AHF CQI PLAN OUTPATIENT MEDICAL</vt:lpstr>
      <vt:lpstr>AHF CQI PLAN OUTPATIENT MEDICAL</vt:lpstr>
      <vt:lpstr>AHF WAIT TIME</vt:lpstr>
      <vt:lpstr>CONCLUSION OUTPATIENT MEDICAL</vt:lpstr>
      <vt:lpstr>LESSONS LEARNED OUTPATIENT MEDICAL</vt:lpstr>
      <vt:lpstr>Combined CQI Initiatives</vt:lpstr>
      <vt:lpstr>Mental Health</vt:lpstr>
      <vt:lpstr>Mental Health Continued…</vt:lpstr>
      <vt:lpstr>Medical Case Management Goals</vt:lpstr>
      <vt:lpstr>Patient Non-Adherence Rates: Overall and LSS</vt:lpstr>
      <vt:lpstr>Identified Need/Stages for Change</vt:lpstr>
      <vt:lpstr>Change Happens </vt:lpstr>
      <vt:lpstr>Continuous Efforts towards Change</vt:lpstr>
      <vt:lpstr>RN-MCM Actions To Reduce Risk of  Falling Out of Care</vt:lpstr>
      <vt:lpstr>AHF CQI Goal 2.2.1 and 2.3.1</vt:lpstr>
      <vt:lpstr>Barriers to Care Identified</vt:lpstr>
      <vt:lpstr>AHF MCM: in+care Campaign Medical Visits</vt:lpstr>
      <vt:lpstr>AHF MCM: in+care Campaign Medical Visits</vt:lpstr>
      <vt:lpstr>AHF MCM: in+care Campaign Viral Load Suppression</vt:lpstr>
      <vt:lpstr>Summary of Patient-Centered Quality Care Measures</vt:lpstr>
      <vt:lpstr>MCM Conclusions and Lessons Learned </vt:lpstr>
      <vt:lpstr>QUESTIONS?</vt:lpstr>
    </vt:vector>
  </TitlesOfParts>
  <Company>AHF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</dc:creator>
  <cp:lastModifiedBy>Ada Rosa</cp:lastModifiedBy>
  <cp:revision>82</cp:revision>
  <cp:lastPrinted>2013-05-22T22:07:07Z</cp:lastPrinted>
  <dcterms:created xsi:type="dcterms:W3CDTF">2012-06-01T23:40:26Z</dcterms:created>
  <dcterms:modified xsi:type="dcterms:W3CDTF">2013-07-11T15:19:57Z</dcterms:modified>
</cp:coreProperties>
</file>